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slideshow.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4"/>
  </p:notesMasterIdLst>
  <p:sldIdLst>
    <p:sldId id="299" r:id="rId2"/>
    <p:sldId id="300" r:id="rId3"/>
    <p:sldId id="322" r:id="rId4"/>
    <p:sldId id="351" r:id="rId5"/>
    <p:sldId id="352" r:id="rId6"/>
    <p:sldId id="357" r:id="rId7"/>
    <p:sldId id="353" r:id="rId8"/>
    <p:sldId id="354" r:id="rId9"/>
    <p:sldId id="355" r:id="rId10"/>
    <p:sldId id="356" r:id="rId11"/>
    <p:sldId id="349" r:id="rId12"/>
    <p:sldId id="350" r:id="rId13"/>
  </p:sldIdLst>
  <p:sldSz cx="9906000" cy="6858000" type="A4"/>
  <p:notesSz cx="7104063" cy="10234613"/>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modifyVerifier cryptProviderType="rsaFull" cryptAlgorithmClass="hash" cryptAlgorithmType="typeAny" cryptAlgorithmSid="4" spinCount="100000" saltData="GsPuJ3A0mrqowUQngECXGw==" hashData="S8iD3NtrRfefqIKsRCbAjjD0c1g="/>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CC"/>
    <a:srgbClr val="00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0515" autoAdjust="0"/>
    <p:restoredTop sz="92718" autoAdjust="0"/>
  </p:normalViewPr>
  <p:slideViewPr>
    <p:cSldViewPr>
      <p:cViewPr>
        <p:scale>
          <a:sx n="60" d="100"/>
          <a:sy n="60" d="100"/>
        </p:scale>
        <p:origin x="-1092" y="-396"/>
      </p:cViewPr>
      <p:guideLst>
        <p:guide orient="horz" pos="2160"/>
        <p:guide pos="312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audio1.wav>
</file>

<file path=ppt/media/audio10.wav>
</file>

<file path=ppt/media/audio11.wav>
</file>

<file path=ppt/media/audio12.wav>
</file>

<file path=ppt/media/audio2.wav>
</file>

<file path=ppt/media/audio3.wav>
</file>

<file path=ppt/media/audio4.wav>
</file>

<file path=ppt/media/audio5.wav>
</file>

<file path=ppt/media/audio6.wav>
</file>

<file path=ppt/media/audio7.wav>
</file>

<file path=ppt/media/audio8.wav>
</file>

<file path=ppt/media/audio9.wav>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رأس 1"/>
          <p:cNvSpPr>
            <a:spLocks noGrp="1"/>
          </p:cNvSpPr>
          <p:nvPr>
            <p:ph type="hdr" sz="quarter"/>
          </p:nvPr>
        </p:nvSpPr>
        <p:spPr>
          <a:xfrm>
            <a:off x="4025900" y="0"/>
            <a:ext cx="3078163" cy="511175"/>
          </a:xfrm>
          <a:prstGeom prst="rect">
            <a:avLst/>
          </a:prstGeom>
        </p:spPr>
        <p:txBody>
          <a:bodyPr vert="horz" lIns="99075" tIns="49538" rIns="99075" bIns="49538" rtlCol="1"/>
          <a:lstStyle>
            <a:lvl1pPr algn="r" fontAlgn="auto">
              <a:spcBef>
                <a:spcPts val="0"/>
              </a:spcBef>
              <a:spcAft>
                <a:spcPts val="0"/>
              </a:spcAft>
              <a:defRPr sz="1300">
                <a:latin typeface="+mn-lt"/>
                <a:cs typeface="+mn-cs"/>
              </a:defRPr>
            </a:lvl1pPr>
          </a:lstStyle>
          <a:p>
            <a:pPr>
              <a:defRPr/>
            </a:pPr>
            <a:endParaRPr lang="ar-SA"/>
          </a:p>
        </p:txBody>
      </p:sp>
      <p:sp>
        <p:nvSpPr>
          <p:cNvPr id="3" name="عنصر نائب للتاريخ 2"/>
          <p:cNvSpPr>
            <a:spLocks noGrp="1"/>
          </p:cNvSpPr>
          <p:nvPr>
            <p:ph type="dt" idx="1"/>
          </p:nvPr>
        </p:nvSpPr>
        <p:spPr>
          <a:xfrm>
            <a:off x="1588" y="0"/>
            <a:ext cx="3078162" cy="511175"/>
          </a:xfrm>
          <a:prstGeom prst="rect">
            <a:avLst/>
          </a:prstGeom>
        </p:spPr>
        <p:txBody>
          <a:bodyPr vert="horz" lIns="99075" tIns="49538" rIns="99075" bIns="49538" rtlCol="1"/>
          <a:lstStyle>
            <a:lvl1pPr algn="l" fontAlgn="auto">
              <a:spcBef>
                <a:spcPts val="0"/>
              </a:spcBef>
              <a:spcAft>
                <a:spcPts val="0"/>
              </a:spcAft>
              <a:defRPr sz="1300" smtClean="0">
                <a:latin typeface="+mn-lt"/>
                <a:cs typeface="+mn-cs"/>
              </a:defRPr>
            </a:lvl1pPr>
          </a:lstStyle>
          <a:p>
            <a:pPr>
              <a:defRPr/>
            </a:pPr>
            <a:fld id="{E45CF686-0B1D-47A6-9B82-DC27901043AD}" type="datetimeFigureOut">
              <a:rPr lang="ar-SA"/>
              <a:pPr>
                <a:defRPr/>
              </a:pPr>
              <a:t>09/10/1442</a:t>
            </a:fld>
            <a:endParaRPr lang="ar-SA"/>
          </a:p>
        </p:txBody>
      </p:sp>
      <p:sp>
        <p:nvSpPr>
          <p:cNvPr id="4" name="عنصر نائب لصورة الشريحة 3"/>
          <p:cNvSpPr>
            <a:spLocks noGrp="1" noRot="1" noChangeAspect="1"/>
          </p:cNvSpPr>
          <p:nvPr>
            <p:ph type="sldImg" idx="2"/>
          </p:nvPr>
        </p:nvSpPr>
        <p:spPr>
          <a:xfrm>
            <a:off x="781050" y="768350"/>
            <a:ext cx="5541963" cy="3836988"/>
          </a:xfrm>
          <a:prstGeom prst="rect">
            <a:avLst/>
          </a:prstGeom>
          <a:noFill/>
          <a:ln w="12700">
            <a:solidFill>
              <a:prstClr val="black"/>
            </a:solidFill>
          </a:ln>
        </p:spPr>
        <p:txBody>
          <a:bodyPr vert="horz" lIns="99075" tIns="49538" rIns="99075" bIns="49538" rtlCol="1" anchor="ctr"/>
          <a:lstStyle/>
          <a:p>
            <a:pPr lvl="0"/>
            <a:endParaRPr lang="ar-SA" noProof="0"/>
          </a:p>
        </p:txBody>
      </p:sp>
      <p:sp>
        <p:nvSpPr>
          <p:cNvPr id="5" name="عنصر نائب للملاحظات 4"/>
          <p:cNvSpPr>
            <a:spLocks noGrp="1"/>
          </p:cNvSpPr>
          <p:nvPr>
            <p:ph type="body" sz="quarter" idx="3"/>
          </p:nvPr>
        </p:nvSpPr>
        <p:spPr>
          <a:xfrm>
            <a:off x="711200" y="4860925"/>
            <a:ext cx="5683250" cy="4605338"/>
          </a:xfrm>
          <a:prstGeom prst="rect">
            <a:avLst/>
          </a:prstGeom>
        </p:spPr>
        <p:txBody>
          <a:bodyPr vert="horz" wrap="square" lIns="99075" tIns="49538" rIns="99075" bIns="49538" numCol="1" anchor="t" anchorCtr="0" compatLnSpc="1">
            <a:prstTxWarp prst="textNoShape">
              <a:avLst/>
            </a:prstTxWarp>
            <a:normAutofit/>
          </a:bodyPr>
          <a:lstStyle/>
          <a:p>
            <a:pPr lvl="0"/>
            <a:r>
              <a:rPr lang="ar-SA" smtClean="0"/>
              <a:t>انقر لتحرير أنماط النص الرئيسي</a:t>
            </a:r>
          </a:p>
          <a:p>
            <a:pPr lvl="1"/>
            <a:r>
              <a:rPr lang="ar-SA" smtClean="0"/>
              <a:t>المستوى الثاني</a:t>
            </a:r>
          </a:p>
          <a:p>
            <a:pPr lvl="2"/>
            <a:r>
              <a:rPr lang="ar-SA" smtClean="0"/>
              <a:t>المستوى الثالث</a:t>
            </a:r>
          </a:p>
          <a:p>
            <a:pPr lvl="3"/>
            <a:r>
              <a:rPr lang="ar-SA" smtClean="0"/>
              <a:t>المستوى الرابع</a:t>
            </a:r>
          </a:p>
          <a:p>
            <a:pPr lvl="4"/>
            <a:r>
              <a:rPr lang="ar-SA" smtClean="0"/>
              <a:t>المستوى الخامس</a:t>
            </a:r>
          </a:p>
        </p:txBody>
      </p:sp>
      <p:sp>
        <p:nvSpPr>
          <p:cNvPr id="6" name="عنصر نائب للتذييل 5"/>
          <p:cNvSpPr>
            <a:spLocks noGrp="1"/>
          </p:cNvSpPr>
          <p:nvPr>
            <p:ph type="ftr" sz="quarter" idx="4"/>
          </p:nvPr>
        </p:nvSpPr>
        <p:spPr>
          <a:xfrm>
            <a:off x="4025900" y="9721850"/>
            <a:ext cx="3078163" cy="511175"/>
          </a:xfrm>
          <a:prstGeom prst="rect">
            <a:avLst/>
          </a:prstGeom>
        </p:spPr>
        <p:txBody>
          <a:bodyPr vert="horz" lIns="99075" tIns="49538" rIns="99075" bIns="49538" rtlCol="1" anchor="b"/>
          <a:lstStyle>
            <a:lvl1pPr algn="r" fontAlgn="auto">
              <a:spcBef>
                <a:spcPts val="0"/>
              </a:spcBef>
              <a:spcAft>
                <a:spcPts val="0"/>
              </a:spcAft>
              <a:defRPr sz="1300">
                <a:latin typeface="+mn-lt"/>
                <a:cs typeface="+mn-cs"/>
              </a:defRPr>
            </a:lvl1pPr>
          </a:lstStyle>
          <a:p>
            <a:pPr>
              <a:defRPr/>
            </a:pPr>
            <a:endParaRPr lang="ar-SA"/>
          </a:p>
        </p:txBody>
      </p:sp>
      <p:sp>
        <p:nvSpPr>
          <p:cNvPr id="7" name="عنصر نائب لرقم الشريحة 6"/>
          <p:cNvSpPr>
            <a:spLocks noGrp="1"/>
          </p:cNvSpPr>
          <p:nvPr>
            <p:ph type="sldNum" sz="quarter" idx="5"/>
          </p:nvPr>
        </p:nvSpPr>
        <p:spPr>
          <a:xfrm>
            <a:off x="1588" y="9721850"/>
            <a:ext cx="3078162" cy="511175"/>
          </a:xfrm>
          <a:prstGeom prst="rect">
            <a:avLst/>
          </a:prstGeom>
        </p:spPr>
        <p:txBody>
          <a:bodyPr vert="horz" lIns="99075" tIns="49538" rIns="99075" bIns="49538" rtlCol="1" anchor="b"/>
          <a:lstStyle>
            <a:lvl1pPr algn="l" fontAlgn="auto">
              <a:spcBef>
                <a:spcPts val="0"/>
              </a:spcBef>
              <a:spcAft>
                <a:spcPts val="0"/>
              </a:spcAft>
              <a:defRPr sz="1300" smtClean="0">
                <a:latin typeface="+mn-lt"/>
                <a:cs typeface="+mn-cs"/>
              </a:defRPr>
            </a:lvl1pPr>
          </a:lstStyle>
          <a:p>
            <a:pPr>
              <a:defRPr/>
            </a:pPr>
            <a:fld id="{DC16F1F6-11D7-49D7-8FB9-B6533E7926D9}" type="slidenum">
              <a:rPr lang="ar-SA"/>
              <a:pPr>
                <a:defRPr/>
              </a:pPr>
              <a:t>‹#›</a:t>
            </a:fld>
            <a:endParaRPr lang="ar-SA"/>
          </a:p>
        </p:txBody>
      </p:sp>
    </p:spTree>
    <p:extLst>
      <p:ext uri="{BB962C8B-B14F-4D97-AF65-F5344CB8AC3E}">
        <p14:creationId xmlns:p14="http://schemas.microsoft.com/office/powerpoint/2010/main" val="1591404166"/>
      </p:ext>
    </p:extLst>
  </p:cSld>
  <p:clrMap bg1="lt1" tx1="dk1" bg2="lt2" tx2="dk2" accent1="accent1" accent2="accent2" accent3="accent3" accent4="accent4" accent5="accent5" accent6="accent6" hlink="hlink" folHlink="folHlink"/>
  <p:notesStyle>
    <a:lvl1pPr algn="r" rtl="1" fontAlgn="base">
      <a:spcBef>
        <a:spcPct val="30000"/>
      </a:spcBef>
      <a:spcAft>
        <a:spcPct val="0"/>
      </a:spcAft>
      <a:defRPr sz="1200" kern="1200">
        <a:solidFill>
          <a:schemeClr val="tx1"/>
        </a:solidFill>
        <a:latin typeface="+mn-lt"/>
        <a:ea typeface="+mn-ea"/>
        <a:cs typeface="Arial" pitchFamily="34" charset="0"/>
      </a:defRPr>
    </a:lvl1pPr>
    <a:lvl2pPr marL="457200" algn="r" rtl="1" fontAlgn="base">
      <a:spcBef>
        <a:spcPct val="30000"/>
      </a:spcBef>
      <a:spcAft>
        <a:spcPct val="0"/>
      </a:spcAft>
      <a:defRPr sz="1200" kern="1200">
        <a:solidFill>
          <a:schemeClr val="tx1"/>
        </a:solidFill>
        <a:latin typeface="+mn-lt"/>
        <a:ea typeface="+mn-ea"/>
        <a:cs typeface="Arial" pitchFamily="34" charset="0"/>
      </a:defRPr>
    </a:lvl2pPr>
    <a:lvl3pPr marL="914400" algn="r" rtl="1" fontAlgn="base">
      <a:spcBef>
        <a:spcPct val="30000"/>
      </a:spcBef>
      <a:spcAft>
        <a:spcPct val="0"/>
      </a:spcAft>
      <a:defRPr sz="1200" kern="1200">
        <a:solidFill>
          <a:schemeClr val="tx1"/>
        </a:solidFill>
        <a:latin typeface="+mn-lt"/>
        <a:ea typeface="+mn-ea"/>
        <a:cs typeface="Arial" pitchFamily="34" charset="0"/>
      </a:defRPr>
    </a:lvl3pPr>
    <a:lvl4pPr marL="1371600" algn="r" rtl="1" fontAlgn="base">
      <a:spcBef>
        <a:spcPct val="30000"/>
      </a:spcBef>
      <a:spcAft>
        <a:spcPct val="0"/>
      </a:spcAft>
      <a:defRPr sz="1200" kern="1200">
        <a:solidFill>
          <a:schemeClr val="tx1"/>
        </a:solidFill>
        <a:latin typeface="+mn-lt"/>
        <a:ea typeface="+mn-ea"/>
        <a:cs typeface="Arial" pitchFamily="34" charset="0"/>
      </a:defRPr>
    </a:lvl4pPr>
    <a:lvl5pPr marL="1828800" algn="r" rtl="1" fontAlgn="base">
      <a:spcBef>
        <a:spcPct val="30000"/>
      </a:spcBef>
      <a:spcAft>
        <a:spcPct val="0"/>
      </a:spcAft>
      <a:defRPr sz="1200" kern="1200">
        <a:solidFill>
          <a:schemeClr val="tx1"/>
        </a:solidFill>
        <a:latin typeface="+mn-lt"/>
        <a:ea typeface="+mn-ea"/>
        <a:cs typeface="Arial" pitchFamily="34" charset="0"/>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عنصر نائب لصورة الشريحة 1"/>
          <p:cNvSpPr>
            <a:spLocks noGrp="1" noRot="1" noChangeAspect="1" noTextEdit="1"/>
          </p:cNvSpPr>
          <p:nvPr>
            <p:ph type="sldImg"/>
          </p:nvPr>
        </p:nvSpPr>
        <p:spPr bwMode="auto">
          <a:xfrm>
            <a:off x="404813" y="247650"/>
            <a:ext cx="6294437" cy="4357688"/>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6" name="عنصر نائب للملاحظات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ar-SA" smtClean="0"/>
          </a:p>
        </p:txBody>
      </p:sp>
      <p:sp>
        <p:nvSpPr>
          <p:cNvPr id="6147" name="عنصر نائب لرقم الشريحة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6AF73881-B060-4964-9EA6-CB0F35A20223}" type="slidenum">
              <a:rPr lang="ar-SA"/>
              <a:pPr fontAlgn="base">
                <a:spcBef>
                  <a:spcPct val="0"/>
                </a:spcBef>
                <a:spcAft>
                  <a:spcPct val="0"/>
                </a:spcAft>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p:cNvSpPr>
            <a:spLocks noGrp="1" noRot="1" noChangeAspect="1" noTextEdit="1"/>
          </p:cNvSpPr>
          <p:nvPr>
            <p:ph type="sldImg"/>
          </p:nvPr>
        </p:nvSpPr>
        <p:spPr bwMode="auto">
          <a:xfrm>
            <a:off x="404813" y="247650"/>
            <a:ext cx="6294437" cy="435927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a:spcBef>
                <a:spcPct val="0"/>
              </a:spcBef>
            </a:pPr>
            <a:endParaRPr lang="en-US" smtClean="0"/>
          </a:p>
        </p:txBody>
      </p:sp>
      <p:sp>
        <p:nvSpPr>
          <p:cNvPr id="2355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rtl="1" fontAlgn="base">
              <a:spcBef>
                <a:spcPct val="0"/>
              </a:spcBef>
              <a:spcAft>
                <a:spcPct val="0"/>
              </a:spcAft>
            </a:pPr>
            <a:fld id="{79A546D5-BFCD-4C90-8F72-97B98CEB07E6}" type="slidenum">
              <a:rPr lang="ar-SA">
                <a:latin typeface="Arial" pitchFamily="34" charset="0"/>
              </a:rPr>
              <a:pPr rtl="1" fontAlgn="base">
                <a:spcBef>
                  <a:spcPct val="0"/>
                </a:spcBef>
                <a:spcAft>
                  <a:spcPct val="0"/>
                </a:spcAft>
              </a:pPr>
              <a:t>11</a:t>
            </a:fld>
            <a:endParaRPr lang="en-GB">
              <a:latin typeface="Arial"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921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0B0426DD-3390-409A-AC50-5A52A2EADD08}" type="slidenum">
              <a:rPr lang="ar-SA"/>
              <a:pPr fontAlgn="base">
                <a:spcBef>
                  <a:spcPct val="0"/>
                </a:spcBef>
                <a:spcAft>
                  <a:spcPct val="0"/>
                </a:spcAft>
              </a:pPr>
              <a:t>3</a:t>
            </a:fld>
            <a:endParaRPr lang="ar-S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1126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6B339E73-E089-4CB0-A3AB-75CB970C0E6E}" type="slidenum">
              <a:rPr lang="ar-SA"/>
              <a:pPr fontAlgn="base">
                <a:spcBef>
                  <a:spcPct val="0"/>
                </a:spcBef>
                <a:spcAft>
                  <a:spcPct val="0"/>
                </a:spcAft>
              </a:pPr>
              <a:t>4</a:t>
            </a:fld>
            <a:endParaRPr lang="ar-S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33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133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75749AB4-9DA4-4713-9A60-058B8FEA02EC}" type="slidenum">
              <a:rPr lang="ar-SA"/>
              <a:pPr fontAlgn="base">
                <a:spcBef>
                  <a:spcPct val="0"/>
                </a:spcBef>
                <a:spcAft>
                  <a:spcPct val="0"/>
                </a:spcAft>
              </a:pPr>
              <a:t>5</a:t>
            </a:fld>
            <a:endParaRPr lang="ar-S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27652" name="Slide Number Placeholder 3"/>
          <p:cNvSpPr txBox="1">
            <a:spLocks noGrp="1"/>
          </p:cNvSpPr>
          <p:nvPr/>
        </p:nvSpPr>
        <p:spPr bwMode="auto">
          <a:xfrm>
            <a:off x="1588" y="9721850"/>
            <a:ext cx="3078162" cy="51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9075" tIns="49538" rIns="99075" bIns="49538" anchor="b"/>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fld id="{671A5447-7445-4E0D-9430-82CEA7E8E5D3}" type="slidenum">
              <a:rPr lang="ar-SA" sz="1300"/>
              <a:pPr/>
              <a:t>6</a:t>
            </a:fld>
            <a:endParaRPr lang="ar-SA"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1536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DF217641-F570-49E4-BDD2-0410ABD6A1D2}" type="slidenum">
              <a:rPr lang="ar-SA"/>
              <a:pPr fontAlgn="base">
                <a:spcBef>
                  <a:spcPct val="0"/>
                </a:spcBef>
                <a:spcAft>
                  <a:spcPct val="0"/>
                </a:spcAft>
              </a:pPr>
              <a:t>7</a:t>
            </a:fld>
            <a:endParaRPr lang="ar-S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1741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F868CF43-96FB-447F-9AE2-6C459933A2E2}" type="slidenum">
              <a:rPr lang="ar-SA"/>
              <a:pPr fontAlgn="base">
                <a:spcBef>
                  <a:spcPct val="0"/>
                </a:spcBef>
                <a:spcAft>
                  <a:spcPct val="0"/>
                </a:spcAft>
              </a:pPr>
              <a:t>8</a:t>
            </a:fld>
            <a:endParaRPr lang="ar-S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1945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3D5AA891-5EAA-4245-BB31-CAAB69893A82}" type="slidenum">
              <a:rPr lang="ar-SA"/>
              <a:pPr fontAlgn="base">
                <a:spcBef>
                  <a:spcPct val="0"/>
                </a:spcBef>
                <a:spcAft>
                  <a:spcPct val="0"/>
                </a:spcAft>
              </a:pPr>
              <a:t>9</a:t>
            </a:fld>
            <a:endParaRPr lang="ar-S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en-US" smtClean="0"/>
          </a:p>
        </p:txBody>
      </p:sp>
      <p:sp>
        <p:nvSpPr>
          <p:cNvPr id="2150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fontAlgn="base">
              <a:spcBef>
                <a:spcPct val="0"/>
              </a:spcBef>
              <a:spcAft>
                <a:spcPct val="0"/>
              </a:spcAft>
            </a:pPr>
            <a:fld id="{8075F098-DC4B-4B59-90D5-BE2421FB7B78}" type="slidenum">
              <a:rPr lang="ar-SA"/>
              <a:pPr fontAlgn="base">
                <a:spcBef>
                  <a:spcPct val="0"/>
                </a:spcBef>
                <a:spcAft>
                  <a:spcPct val="0"/>
                </a:spcAft>
              </a:pPr>
              <a:t>10</a:t>
            </a:fld>
            <a:endParaRPr lang="ar-SA"/>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5070307"/>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a:prstGeom prst="rect">
            <a:avLst/>
          </a:prstGeom>
        </p:spPr>
        <p:txBody>
          <a:bodyPr/>
          <a:lstStyle/>
          <a:p>
            <a:r>
              <a:rPr lang="en-US"/>
              <a:t>Click to edit Master title style</a:t>
            </a:r>
            <a:endParaRPr lang="en-GB"/>
          </a:p>
        </p:txBody>
      </p:sp>
      <p:sp>
        <p:nvSpPr>
          <p:cNvPr id="3" name="Content Placeholder 2"/>
          <p:cNvSpPr>
            <a:spLocks noGrp="1"/>
          </p:cNvSpPr>
          <p:nvPr>
            <p:ph idx="1"/>
          </p:nvPr>
        </p:nvSpPr>
        <p:spPr>
          <a:xfrm>
            <a:off x="495300" y="1600202"/>
            <a:ext cx="89154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394162188"/>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95300" y="274638"/>
            <a:ext cx="8915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GB" smtClean="0"/>
          </a:p>
        </p:txBody>
      </p:sp>
      <p:sp>
        <p:nvSpPr>
          <p:cNvPr id="1027" name="Text Placeholder 2"/>
          <p:cNvSpPr>
            <a:spLocks noGrp="1"/>
          </p:cNvSpPr>
          <p:nvPr>
            <p:ph type="body" idx="1"/>
          </p:nvPr>
        </p:nvSpPr>
        <p:spPr bwMode="auto">
          <a:xfrm>
            <a:off x="495300" y="1600200"/>
            <a:ext cx="89154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smtClean="0"/>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Lst>
  <p:transition spd="slow">
    <p:fade/>
  </p:transition>
  <p:txStyles>
    <p:titleStyle>
      <a:lvl1pPr algn="ctr" rtl="0" fontAlgn="base">
        <a:spcBef>
          <a:spcPct val="0"/>
        </a:spcBef>
        <a:spcAft>
          <a:spcPct val="0"/>
        </a:spcAft>
        <a:defRPr sz="4400" kern="1200">
          <a:solidFill>
            <a:schemeClr val="tx1"/>
          </a:solidFill>
          <a:latin typeface="+mj-lt"/>
          <a:ea typeface="+mj-ea"/>
          <a:cs typeface="+mj-cs"/>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fontAlgn="base">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fontAlgn="base">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fontAlgn="base">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fontAlgn="base">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fontAlgn="base">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audio" Target="../media/audio1.wa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0.wav"/><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audio" Target="../media/audio11.wav"/><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audio" Target="../media/audio12.wav"/><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audio" Target="../media/audio2.wav"/></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audio" Target="../media/audio3.wav"/><Relationship Id="rId5"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audio" Target="../media/audio4.wav"/><Relationship Id="rId5"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audio" Target="../media/audio5.wav"/><Relationship Id="rId5"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audio" Target="../media/audio6.wav"/><Relationship Id="rId5"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audio" Target="../media/audio7.wav"/><Relationship Id="rId5" Type="http://schemas.openxmlformats.org/officeDocument/2006/relationships/image" Target="../media/image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audio" Target="../media/audio8.wav"/><Relationship Id="rId5" Type="http://schemas.openxmlformats.org/officeDocument/2006/relationships/image" Target="../media/image3.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audio" Target="../media/audio9.wav"/><Relationship Id="rId6" Type="http://schemas.openxmlformats.org/officeDocument/2006/relationships/image" Target="../media/image3.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ctrTitle" idx="4294967295"/>
          </p:nvPr>
        </p:nvSpPr>
        <p:spPr>
          <a:xfrm>
            <a:off x="1316038" y="782638"/>
            <a:ext cx="6678612" cy="990600"/>
          </a:xfrm>
        </p:spPr>
        <p:txBody>
          <a:bodyPr rtlCol="0">
            <a:normAutofit fontScale="90000"/>
          </a:bodyPr>
          <a:lstStyle/>
          <a:p>
            <a:pPr fontAlgn="auto">
              <a:spcAft>
                <a:spcPts val="0"/>
              </a:spcAft>
              <a:defRPr/>
            </a:pPr>
            <a:r>
              <a:rPr lang="ar-SA" sz="3600" dirty="0">
                <a:cs typeface="PT Bold Heading" pitchFamily="2" charset="-78"/>
              </a:rPr>
              <a:t>جامعة طرابلس</a:t>
            </a:r>
            <a:r>
              <a:rPr lang="en-GB" sz="3600" dirty="0">
                <a:cs typeface="PT Bold Heading" pitchFamily="2" charset="-78"/>
              </a:rPr>
              <a:t/>
            </a:r>
            <a:br>
              <a:rPr lang="en-GB" sz="3600" dirty="0">
                <a:cs typeface="PT Bold Heading" pitchFamily="2" charset="-78"/>
              </a:rPr>
            </a:br>
            <a:r>
              <a:rPr lang="ar-SA" sz="3600" dirty="0">
                <a:cs typeface="PT Bold Heading" pitchFamily="2" charset="-78"/>
              </a:rPr>
              <a:t>كلية تقنية المعلومات</a:t>
            </a:r>
            <a:endParaRPr lang="en-US" sz="3600" dirty="0">
              <a:cs typeface="PT Bold Heading" pitchFamily="2" charset="-78"/>
            </a:endParaRPr>
          </a:p>
        </p:txBody>
      </p:sp>
      <p:sp>
        <p:nvSpPr>
          <p:cNvPr id="9219" name="Subtitle 2"/>
          <p:cNvSpPr>
            <a:spLocks noGrp="1"/>
          </p:cNvSpPr>
          <p:nvPr>
            <p:ph type="subTitle" idx="4294967295"/>
          </p:nvPr>
        </p:nvSpPr>
        <p:spPr>
          <a:xfrm>
            <a:off x="165100" y="2743200"/>
            <a:ext cx="9634538" cy="533400"/>
          </a:xfrm>
        </p:spPr>
        <p:txBody>
          <a:bodyPr rtlCol="0">
            <a:noAutofit/>
          </a:bodyPr>
          <a:lstStyle/>
          <a:p>
            <a:pPr algn="ctr" fontAlgn="auto">
              <a:spcAft>
                <a:spcPts val="0"/>
              </a:spcAft>
              <a:buFont typeface="Wingdings 3" pitchFamily="18" charset="2"/>
              <a:buNone/>
              <a:defRPr/>
            </a:pPr>
            <a:r>
              <a:rPr lang="ar-SA" sz="2800" b="1" dirty="0">
                <a:solidFill>
                  <a:srgbClr val="0000CC"/>
                </a:solidFill>
                <a:latin typeface="Traditional Arabic" pitchFamily="18" charset="-78"/>
                <a:cs typeface="Traditional Arabic" pitchFamily="18" charset="-78"/>
              </a:rPr>
              <a:t>مقدمة في قواعد البيانات</a:t>
            </a:r>
          </a:p>
          <a:p>
            <a:pPr algn="ctr" fontAlgn="auto">
              <a:spcAft>
                <a:spcPts val="0"/>
              </a:spcAft>
              <a:buFont typeface="Wingdings 3" pitchFamily="18" charset="2"/>
              <a:buNone/>
              <a:defRPr/>
            </a:pPr>
            <a:r>
              <a:rPr lang="ar-SA" sz="2800" b="1" dirty="0">
                <a:solidFill>
                  <a:srgbClr val="0000CC"/>
                </a:solidFill>
                <a:latin typeface="Traditional Arabic" pitchFamily="18" charset="-78"/>
                <a:cs typeface="Traditional Arabic" pitchFamily="18" charset="-78"/>
              </a:rPr>
              <a:t>   </a:t>
            </a:r>
            <a:r>
              <a:rPr lang="en-GB" sz="2800" b="1" dirty="0">
                <a:solidFill>
                  <a:srgbClr val="0000CC"/>
                </a:solidFill>
                <a:latin typeface="Traditional Arabic" pitchFamily="18" charset="-78"/>
                <a:cs typeface="Traditional Arabic" pitchFamily="18" charset="-78"/>
              </a:rPr>
              <a:t>Introduction to </a:t>
            </a:r>
            <a:r>
              <a:rPr lang="en-US" sz="2800" b="1" dirty="0">
                <a:solidFill>
                  <a:srgbClr val="0000FF"/>
                </a:solidFill>
                <a:latin typeface="Traditional Arabic" pitchFamily="18" charset="-78"/>
                <a:cs typeface="Traditional Arabic" pitchFamily="18" charset="-78"/>
              </a:rPr>
              <a:t>Databases </a:t>
            </a:r>
            <a:r>
              <a:rPr lang="en-US" sz="2800" dirty="0">
                <a:solidFill>
                  <a:srgbClr val="0000CC"/>
                </a:solidFill>
                <a:latin typeface="Traditional Arabic" pitchFamily="18" charset="-78"/>
                <a:cs typeface="Traditional Arabic" pitchFamily="18" charset="-78"/>
              </a:rPr>
              <a:t/>
            </a:r>
            <a:br>
              <a:rPr lang="en-US" sz="2800" dirty="0">
                <a:solidFill>
                  <a:srgbClr val="0000CC"/>
                </a:solidFill>
                <a:latin typeface="Traditional Arabic" pitchFamily="18" charset="-78"/>
                <a:cs typeface="Traditional Arabic" pitchFamily="18" charset="-78"/>
              </a:rPr>
            </a:br>
            <a:r>
              <a:rPr lang="en-US" sz="2800" dirty="0">
                <a:solidFill>
                  <a:srgbClr val="0000CC"/>
                </a:solidFill>
                <a:latin typeface="Traditional Arabic" pitchFamily="18" charset="-78"/>
                <a:cs typeface="Traditional Arabic" pitchFamily="18" charset="-78"/>
              </a:rPr>
              <a:t> </a:t>
            </a:r>
            <a:r>
              <a:rPr lang="en-US" sz="2800" b="1" dirty="0">
                <a:solidFill>
                  <a:srgbClr val="FF0000"/>
                </a:solidFill>
                <a:latin typeface="Traditional Arabic" pitchFamily="18" charset="-78"/>
                <a:cs typeface="Traditional Arabic" pitchFamily="18" charset="-78"/>
              </a:rPr>
              <a:t>ITGS228</a:t>
            </a:r>
            <a:r>
              <a:rPr lang="en-US" altLang="ar-SA" sz="2800" b="1" dirty="0">
                <a:latin typeface="Traditional Arabic" pitchFamily="18" charset="-78"/>
                <a:cs typeface="Traditional Arabic" pitchFamily="18" charset="-78"/>
              </a:rPr>
              <a:t> </a:t>
            </a:r>
            <a:r>
              <a:rPr lang="en-US" sz="2800" dirty="0">
                <a:solidFill>
                  <a:srgbClr val="0000CC"/>
                </a:solidFill>
                <a:latin typeface="Traditional Arabic" pitchFamily="18" charset="-78"/>
                <a:cs typeface="Traditional Arabic" pitchFamily="18" charset="-78"/>
              </a:rPr>
              <a:t/>
            </a:r>
            <a:br>
              <a:rPr lang="en-US" sz="2800" dirty="0">
                <a:solidFill>
                  <a:srgbClr val="0000CC"/>
                </a:solidFill>
                <a:latin typeface="Traditional Arabic" pitchFamily="18" charset="-78"/>
                <a:cs typeface="Traditional Arabic" pitchFamily="18" charset="-78"/>
              </a:rPr>
            </a:br>
            <a:r>
              <a:rPr lang="en-GB" sz="2800" dirty="0" err="1">
                <a:solidFill>
                  <a:srgbClr val="FF0000"/>
                </a:solidFill>
                <a:latin typeface="Traditional Arabic" pitchFamily="18" charset="-78"/>
                <a:cs typeface="Traditional Arabic" pitchFamily="18" charset="-78"/>
              </a:rPr>
              <a:t>h.ebrahem</a:t>
            </a:r>
            <a:r>
              <a:rPr lang="ar-SA" sz="2800" dirty="0">
                <a:solidFill>
                  <a:srgbClr val="FF0000"/>
                </a:solidFill>
                <a:latin typeface="Traditional Arabic" pitchFamily="18" charset="-78"/>
                <a:cs typeface="Traditional Arabic" pitchFamily="18" charset="-78"/>
              </a:rPr>
              <a:t>@</a:t>
            </a:r>
            <a:r>
              <a:rPr lang="en-GB" sz="2800" dirty="0" err="1">
                <a:solidFill>
                  <a:srgbClr val="FF0000"/>
                </a:solidFill>
                <a:latin typeface="Traditional Arabic" pitchFamily="18" charset="-78"/>
                <a:cs typeface="Traditional Arabic" pitchFamily="18" charset="-78"/>
              </a:rPr>
              <a:t>uot.edu.ly</a:t>
            </a:r>
            <a:endParaRPr lang="en-US" sz="2800" dirty="0">
              <a:solidFill>
                <a:srgbClr val="0000CC"/>
              </a:solidFill>
              <a:latin typeface="Traditional Arabic" pitchFamily="18" charset="-78"/>
              <a:cs typeface="Traditional Arabic" pitchFamily="18" charset="-78"/>
            </a:endParaRPr>
          </a:p>
          <a:p>
            <a:pPr algn="ctr" fontAlgn="auto">
              <a:spcAft>
                <a:spcPts val="0"/>
              </a:spcAft>
              <a:buFont typeface="Wingdings 3" pitchFamily="18" charset="2"/>
              <a:buNone/>
              <a:defRPr/>
            </a:pPr>
            <a:r>
              <a:rPr lang="ar-SA" sz="2800" b="1" dirty="0">
                <a:latin typeface="Traditional Arabic" pitchFamily="18" charset="-78"/>
                <a:cs typeface="Traditional Arabic" pitchFamily="18" charset="-78"/>
              </a:rPr>
              <a:t>الأستاذ - حسن علي حسن</a:t>
            </a:r>
          </a:p>
          <a:p>
            <a:pPr marL="0" indent="0" algn="ctr" rtl="1" fontAlgn="auto">
              <a:spcAft>
                <a:spcPts val="0"/>
              </a:spcAft>
              <a:buFont typeface="Arial" pitchFamily="34" charset="0"/>
              <a:buNone/>
              <a:defRPr/>
            </a:pPr>
            <a:r>
              <a:rPr lang="ar-SA" sz="2800" b="1">
                <a:solidFill>
                  <a:srgbClr val="0033CC"/>
                </a:solidFill>
                <a:latin typeface="Traditional Arabic" pitchFamily="18" charset="-78"/>
                <a:cs typeface="Traditional Arabic" pitchFamily="18" charset="-78"/>
              </a:rPr>
              <a:t>المحاضرة </a:t>
            </a:r>
            <a:r>
              <a:rPr lang="ar-SA" sz="2800" b="1" smtClean="0">
                <a:solidFill>
                  <a:srgbClr val="0033CC"/>
                </a:solidFill>
                <a:latin typeface="Traditional Arabic" pitchFamily="18" charset="-78"/>
                <a:cs typeface="Traditional Arabic" pitchFamily="18" charset="-78"/>
              </a:rPr>
              <a:t>العاشرة – </a:t>
            </a:r>
            <a:r>
              <a:rPr lang="ar-SA" sz="2800" b="1" dirty="0" smtClean="0">
                <a:latin typeface="Traditional Arabic" pitchFamily="18" charset="-78"/>
                <a:cs typeface="Traditional Arabic" pitchFamily="18" charset="-78"/>
              </a:rPr>
              <a:t>التطبيع – مثال</a:t>
            </a:r>
          </a:p>
          <a:p>
            <a:pPr marL="0" indent="0" algn="ctr" rtl="1" fontAlgn="auto">
              <a:spcAft>
                <a:spcPts val="0"/>
              </a:spcAft>
              <a:buFont typeface="Arial" pitchFamily="34" charset="0"/>
              <a:buNone/>
              <a:defRPr/>
            </a:pPr>
            <a:r>
              <a:rPr lang="en-US" sz="2800" b="1" dirty="0" smtClean="0">
                <a:latin typeface="Traditional Arabic" pitchFamily="18" charset="-78"/>
                <a:cs typeface="Traditional Arabic" pitchFamily="18" charset="-78"/>
              </a:rPr>
              <a:t>Normalization</a:t>
            </a:r>
            <a:endParaRPr lang="en-US" sz="2800" b="1" dirty="0">
              <a:latin typeface="Traditional Arabic" pitchFamily="18" charset="-78"/>
              <a:cs typeface="Traditional Arabic" pitchFamily="18" charset="-78"/>
            </a:endParaRPr>
          </a:p>
          <a:p>
            <a:pPr algn="ctr" fontAlgn="auto">
              <a:spcAft>
                <a:spcPts val="0"/>
              </a:spcAft>
              <a:buFont typeface="Arial" pitchFamily="34" charset="0"/>
              <a:buNone/>
              <a:defRPr/>
            </a:pPr>
            <a:endParaRPr lang="en-US" sz="2800" b="1" dirty="0">
              <a:latin typeface="Traditional Arabic" pitchFamily="18" charset="-78"/>
              <a:cs typeface="Traditional Arabic" pitchFamily="18" charset="-78"/>
            </a:endParaRPr>
          </a:p>
        </p:txBody>
      </p:sp>
      <p:cxnSp>
        <p:nvCxnSpPr>
          <p:cNvPr id="5" name="Straight Connector 4"/>
          <p:cNvCxnSpPr/>
          <p:nvPr/>
        </p:nvCxnSpPr>
        <p:spPr>
          <a:xfrm>
            <a:off x="774700" y="2514600"/>
            <a:ext cx="8280400" cy="1588"/>
          </a:xfrm>
          <a:prstGeom prst="line">
            <a:avLst/>
          </a:prstGeom>
          <a:ln w="6350">
            <a:prstDash val="dash"/>
          </a:ln>
        </p:spPr>
        <p:style>
          <a:lnRef idx="1">
            <a:schemeClr val="accent1"/>
          </a:lnRef>
          <a:fillRef idx="0">
            <a:schemeClr val="accent1"/>
          </a:fillRef>
          <a:effectRef idx="0">
            <a:schemeClr val="accent1"/>
          </a:effectRef>
          <a:fontRef idx="minor">
            <a:schemeClr val="tx1"/>
          </a:fontRef>
        </p:style>
      </p:cxnSp>
      <p:pic>
        <p:nvPicPr>
          <p:cNvPr id="8" name="صورة 7" descr="it_logo.png"/>
          <p:cNvPicPr>
            <a:picLocks noChangeAspect="1"/>
          </p:cNvPicPr>
          <p:nvPr/>
        </p:nvPicPr>
        <p:blipFill>
          <a:blip r:embed="rId4"/>
          <a:stretch>
            <a:fillRect/>
          </a:stretch>
        </p:blipFill>
        <p:spPr>
          <a:xfrm>
            <a:off x="117475" y="115888"/>
            <a:ext cx="1819275" cy="1441450"/>
          </a:xfrm>
          <a:prstGeom prst="rect">
            <a:avLst/>
          </a:prstGeom>
          <a:ln>
            <a:noFill/>
          </a:ln>
          <a:effectLst>
            <a:outerShdw blurRad="292100" dist="139700" dir="2700000" algn="tl" rotWithShape="0">
              <a:srgbClr val="333333">
                <a:alpha val="65000"/>
              </a:srgbClr>
            </a:outerShdw>
          </a:effectLst>
        </p:spPr>
      </p:pic>
      <p:pic>
        <p:nvPicPr>
          <p:cNvPr id="9" name="صورة 8" descr="uni_logo.png"/>
          <p:cNvPicPr>
            <a:picLocks noChangeAspect="1"/>
          </p:cNvPicPr>
          <p:nvPr/>
        </p:nvPicPr>
        <p:blipFill>
          <a:blip r:embed="rId5"/>
          <a:stretch>
            <a:fillRect/>
          </a:stretch>
        </p:blipFill>
        <p:spPr>
          <a:xfrm>
            <a:off x="7059613" y="115888"/>
            <a:ext cx="2724150" cy="2122487"/>
          </a:xfrm>
          <a:prstGeom prst="rect">
            <a:avLst/>
          </a:prstGeom>
          <a:ln>
            <a:noFill/>
          </a:ln>
          <a:effectLst>
            <a:outerShdw blurRad="292100" dist="139700" dir="2700000" algn="tl" rotWithShape="0">
              <a:srgbClr val="333333">
                <a:alpha val="65000"/>
              </a:srgbClr>
            </a:outerShdw>
          </a:effectLst>
        </p:spPr>
      </p:pic>
      <p:pic>
        <p:nvPicPr>
          <p:cNvPr id="5127" name="~PP5108.WAV">
            <a:hlinkClick r:id="" action="ppaction://media"/>
          </p:cNvPr>
          <p:cNvPicPr>
            <a:picLocks noRot="1" noChangeAspect="1" noChangeArrowheads="1"/>
          </p:cNvPicPr>
          <p:nvPr>
            <a:wavAudioFile r:embed="rId1" name="~PP518.WAV"/>
          </p:nvPr>
        </p:nvPicPr>
        <p:blipFill>
          <a:blip r:embed="rId6">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15992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1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12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p:cNvSpPr txBox="1">
            <a:spLocks noChangeArrowheads="1"/>
          </p:cNvSpPr>
          <p:nvPr/>
        </p:nvSpPr>
        <p:spPr bwMode="auto">
          <a:xfrm>
            <a:off x="488950" y="231775"/>
            <a:ext cx="89281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3200" b="1">
                <a:solidFill>
                  <a:srgbClr val="0033CC"/>
                </a:solidFill>
                <a:latin typeface="Traditional Arabic" pitchFamily="18" charset="-78"/>
                <a:cs typeface="Traditional Arabic" pitchFamily="18" charset="-78"/>
              </a:rPr>
              <a:t>صيغة التطبيع الثالثة </a:t>
            </a:r>
            <a:r>
              <a:rPr lang="en-GB" sz="3200" b="1">
                <a:solidFill>
                  <a:srgbClr val="0033CC"/>
                </a:solidFill>
                <a:latin typeface="Traditional Arabic" pitchFamily="18" charset="-78"/>
                <a:cs typeface="Traditional Arabic" pitchFamily="18" charset="-78"/>
              </a:rPr>
              <a:t>NF</a:t>
            </a:r>
            <a:r>
              <a:rPr lang="ar-SA" sz="3200" b="1">
                <a:solidFill>
                  <a:srgbClr val="0033CC"/>
                </a:solidFill>
                <a:latin typeface="Traditional Arabic" pitchFamily="18" charset="-78"/>
                <a:cs typeface="Traditional Arabic" pitchFamily="18" charset="-78"/>
              </a:rPr>
              <a:t>3</a:t>
            </a:r>
            <a:endParaRPr lang="en-US" sz="3200" b="1">
              <a:solidFill>
                <a:srgbClr val="0033CC"/>
              </a:solidFill>
              <a:latin typeface="Traditional Arabic" pitchFamily="18" charset="-78"/>
              <a:cs typeface="Traditional Arabic" pitchFamily="18" charset="-78"/>
            </a:endParaRPr>
          </a:p>
        </p:txBody>
      </p:sp>
      <p:sp>
        <p:nvSpPr>
          <p:cNvPr id="2048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400">
              <a:latin typeface="Traditional Arabic" pitchFamily="18" charset="-78"/>
              <a:cs typeface="Traditional Arabic" pitchFamily="18" charset="-78"/>
            </a:endParaRPr>
          </a:p>
          <a:p>
            <a:pPr algn="just" rtl="1"/>
            <a:endParaRPr lang="ar-SA" sz="2400">
              <a:latin typeface="Traditional Arabic" pitchFamily="18" charset="-78"/>
              <a:cs typeface="Traditional Arabic" pitchFamily="18" charset="-78"/>
            </a:endParaRPr>
          </a:p>
          <a:p>
            <a:pPr algn="just" rtl="1"/>
            <a:endParaRPr lang="ar-SA" sz="2400">
              <a:latin typeface="Traditional Arabic" pitchFamily="18" charset="-78"/>
              <a:cs typeface="Traditional Arabic" pitchFamily="18" charset="-78"/>
            </a:endParaRPr>
          </a:p>
          <a:p>
            <a:pPr algn="just" rtl="1"/>
            <a:endParaRPr lang="ar-SA" sz="2400">
              <a:latin typeface="Traditional Arabic" pitchFamily="18" charset="-78"/>
              <a:cs typeface="Traditional Arabic" pitchFamily="18" charset="-78"/>
            </a:endParaRPr>
          </a:p>
          <a:p>
            <a:pPr algn="just" rtl="1"/>
            <a:endParaRPr lang="ar-SA" sz="2400">
              <a:latin typeface="Traditional Arabic" pitchFamily="18" charset="-78"/>
              <a:cs typeface="Traditional Arabic" pitchFamily="18" charset="-78"/>
            </a:endParaRPr>
          </a:p>
          <a:p>
            <a:pPr algn="just" rtl="1"/>
            <a:endParaRPr lang="ar-SA" sz="2400">
              <a:latin typeface="Traditional Arabic" pitchFamily="18" charset="-78"/>
              <a:cs typeface="Traditional Arabic" pitchFamily="18" charset="-78"/>
            </a:endParaRPr>
          </a:p>
          <a:p>
            <a:pPr algn="just" rtl="1"/>
            <a:r>
              <a:rPr lang="ar-SA" sz="2400">
                <a:latin typeface="Traditional Arabic" pitchFamily="18" charset="-78"/>
                <a:cs typeface="Traditional Arabic" pitchFamily="18" charset="-78"/>
              </a:rPr>
              <a:t>نتحصل من تحويل الجدول الأصلي الفاتورة بعد تطبيق صيغ التطبيع الثلاثة إلى أربع جداول.</a:t>
            </a:r>
            <a:endParaRPr lang="en-US" sz="2400">
              <a:latin typeface="Traditional Arabic" pitchFamily="18" charset="-78"/>
              <a:cs typeface="Traditional Arabic" pitchFamily="18" charset="-78"/>
            </a:endParaRPr>
          </a:p>
        </p:txBody>
      </p:sp>
      <p:pic>
        <p:nvPicPr>
          <p:cNvPr id="20483" name="Picture 4"/>
          <p:cNvPicPr>
            <a:picLocks noChangeAspect="1"/>
          </p:cNvPicPr>
          <p:nvPr/>
        </p:nvPicPr>
        <p:blipFill>
          <a:blip r:embed="rId4">
            <a:extLst>
              <a:ext uri="{28A0092B-C50C-407E-A947-70E740481C1C}">
                <a14:useLocalDpi xmlns:a14="http://schemas.microsoft.com/office/drawing/2010/main" val="0"/>
              </a:ext>
            </a:extLst>
          </a:blip>
          <a:srcRect r="53915"/>
          <a:stretch>
            <a:fillRect/>
          </a:stretch>
        </p:blipFill>
        <p:spPr bwMode="auto">
          <a:xfrm>
            <a:off x="233363" y="5213350"/>
            <a:ext cx="25590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4" name="Picture 5"/>
          <p:cNvPicPr>
            <a:picLocks noChangeAspect="1"/>
          </p:cNvPicPr>
          <p:nvPr/>
        </p:nvPicPr>
        <p:blipFill>
          <a:blip r:embed="rId4">
            <a:extLst>
              <a:ext uri="{28A0092B-C50C-407E-A947-70E740481C1C}">
                <a14:useLocalDpi xmlns:a14="http://schemas.microsoft.com/office/drawing/2010/main" val="0"/>
              </a:ext>
            </a:extLst>
          </a:blip>
          <a:srcRect l="52466"/>
          <a:stretch>
            <a:fillRect/>
          </a:stretch>
        </p:blipFill>
        <p:spPr bwMode="auto">
          <a:xfrm>
            <a:off x="2178050" y="3644900"/>
            <a:ext cx="2559050" cy="155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5" name="Picture 6"/>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425700" y="765175"/>
            <a:ext cx="5054600" cy="2552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6" name="Picture 7"/>
          <p:cNvPicPr>
            <a:picLocks noChangeAspect="1"/>
          </p:cNvPicPr>
          <p:nvPr/>
        </p:nvPicPr>
        <p:blipFill>
          <a:blip r:embed="rId6">
            <a:extLst>
              <a:ext uri="{28A0092B-C50C-407E-A947-70E740481C1C}">
                <a14:useLocalDpi xmlns:a14="http://schemas.microsoft.com/office/drawing/2010/main" val="0"/>
              </a:ext>
            </a:extLst>
          </a:blip>
          <a:srcRect l="54663" b="44827"/>
          <a:stretch>
            <a:fillRect/>
          </a:stretch>
        </p:blipFill>
        <p:spPr bwMode="auto">
          <a:xfrm>
            <a:off x="7213600" y="4037013"/>
            <a:ext cx="2492375" cy="1887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7" name="Picture 8"/>
          <p:cNvPicPr>
            <a:picLocks noChangeAspect="1"/>
          </p:cNvPicPr>
          <p:nvPr/>
        </p:nvPicPr>
        <p:blipFill>
          <a:blip r:embed="rId6">
            <a:extLst>
              <a:ext uri="{28A0092B-C50C-407E-A947-70E740481C1C}">
                <a14:useLocalDpi xmlns:a14="http://schemas.microsoft.com/office/drawing/2010/main" val="0"/>
              </a:ext>
            </a:extLst>
          </a:blip>
          <a:srcRect r="53656" b="54829"/>
          <a:stretch>
            <a:fillRect/>
          </a:stretch>
        </p:blipFill>
        <p:spPr bwMode="auto">
          <a:xfrm>
            <a:off x="4638675" y="5124450"/>
            <a:ext cx="2546350" cy="154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0" name="~PP3171.WAV">
            <a:hlinkClick r:id="" action="ppaction://media"/>
          </p:cNvPr>
          <p:cNvPicPr>
            <a:picLocks noRot="1" noChangeAspect="1" noChangeArrowheads="1"/>
          </p:cNvPicPr>
          <p:nvPr>
            <a:wavAudioFile r:embed="rId1" name="~PP3977.WAV"/>
          </p:nvPr>
        </p:nvPicPr>
        <p:blipFill>
          <a:blip r:embed="rId7">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049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049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ChangeArrowheads="1"/>
          </p:cNvSpPr>
          <p:nvPr/>
        </p:nvSpPr>
        <p:spPr bwMode="auto">
          <a:xfrm>
            <a:off x="685800" y="990600"/>
            <a:ext cx="8915400" cy="262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rtl="1">
              <a:lnSpc>
                <a:spcPct val="150000"/>
              </a:lnSpc>
            </a:pPr>
            <a:r>
              <a:rPr lang="ar-SA" sz="2800">
                <a:latin typeface="Traditional Arabic" pitchFamily="18" charset="-78"/>
                <a:cs typeface="Traditional Arabic" pitchFamily="18" charset="-78"/>
              </a:rPr>
              <a:t>نلاحظ من الجداول الناتجة وجود تكرار بسيط نتيجة المفاتيح الاجنبية التي تربط الجداول ببعض، مثل خاصية رقم الزبون في جدول الطلبية لتربط جدول الطلبية بجدول الزبون، وخاصية رقم الطلبية في جدول المبيعات لتربط جدول المبيعات بجدول الطلبية، وخاصية رقم المنتج في جدول المبيعات لتربط جدول المبيعات بجدول المنتج.</a:t>
            </a:r>
            <a:endParaRPr lang="en-US" sz="2800">
              <a:latin typeface="Traditional Arabic" pitchFamily="18" charset="-78"/>
              <a:cs typeface="Traditional Arabic" pitchFamily="18" charset="-78"/>
            </a:endParaRPr>
          </a:p>
        </p:txBody>
      </p:sp>
      <p:sp>
        <p:nvSpPr>
          <p:cNvPr id="22530" name="Rectangle 3"/>
          <p:cNvSpPr>
            <a:spLocks noChangeArrowheads="1"/>
          </p:cNvSpPr>
          <p:nvPr/>
        </p:nvSpPr>
        <p:spPr bwMode="auto">
          <a:xfrm>
            <a:off x="76200" y="390525"/>
            <a:ext cx="96774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rtl="1"/>
            <a:r>
              <a:rPr lang="ar-SA" sz="3600" b="1">
                <a:solidFill>
                  <a:srgbClr val="0000FF"/>
                </a:solidFill>
                <a:latin typeface="Traditional Arabic" pitchFamily="18" charset="-78"/>
                <a:cs typeface="Traditional Arabic" pitchFamily="18" charset="-78"/>
              </a:rPr>
              <a:t>ملخص </a:t>
            </a:r>
            <a:r>
              <a:rPr lang="en-GB" sz="3600" b="1">
                <a:solidFill>
                  <a:srgbClr val="0000FF"/>
                </a:solidFill>
                <a:latin typeface="Traditional Arabic" pitchFamily="18" charset="-78"/>
                <a:cs typeface="Traditional Arabic" pitchFamily="18" charset="-78"/>
              </a:rPr>
              <a:t>Summary</a:t>
            </a:r>
            <a:endParaRPr lang="en-US" sz="3600" b="1">
              <a:solidFill>
                <a:srgbClr val="0000FF"/>
              </a:solidFill>
              <a:latin typeface="Traditional Arabic" pitchFamily="18" charset="-78"/>
              <a:cs typeface="Traditional Arabic" pitchFamily="18" charset="-78"/>
            </a:endParaRPr>
          </a:p>
        </p:txBody>
      </p:sp>
      <p:pic>
        <p:nvPicPr>
          <p:cNvPr id="22533" name="~PP1171.WAV">
            <a:hlinkClick r:id="" action="ppaction://media"/>
          </p:cNvPr>
          <p:cNvPicPr>
            <a:picLocks noRot="1" noChangeAspect="1" noChangeArrowheads="1"/>
          </p:cNvPicPr>
          <p:nvPr>
            <a:wavAudioFile r:embed="rId1" name="~PP1781.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25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253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عنصر نائب للمحتوى 2"/>
          <p:cNvSpPr>
            <a:spLocks noGrp="1"/>
          </p:cNvSpPr>
          <p:nvPr>
            <p:ph idx="1"/>
          </p:nvPr>
        </p:nvSpPr>
        <p:spPr>
          <a:xfrm>
            <a:off x="2865438" y="2997200"/>
            <a:ext cx="5472112" cy="792163"/>
          </a:xfrm>
          <a:extLst/>
        </p:spPr>
        <p:txBody>
          <a:bodyPr rtlCol="0">
            <a:normAutofit fontScale="92500" lnSpcReduction="20000"/>
          </a:bodyPr>
          <a:lstStyle/>
          <a:p>
            <a:pPr fontAlgn="auto">
              <a:spcAft>
                <a:spcPts val="0"/>
              </a:spcAft>
              <a:buFontTx/>
              <a:buNone/>
              <a:defRPr/>
            </a:pPr>
            <a:r>
              <a:rPr lang="ar-SA" sz="6000" b="1" dirty="0" smtClean="0"/>
              <a:t>نهاية المحاضرة</a:t>
            </a:r>
            <a:endParaRPr lang="en-GB" sz="6000" b="1" dirty="0" smtClean="0"/>
          </a:p>
          <a:p>
            <a:pPr fontAlgn="auto">
              <a:spcAft>
                <a:spcPts val="0"/>
              </a:spcAft>
              <a:buFontTx/>
              <a:buNone/>
              <a:defRPr/>
            </a:pPr>
            <a:endParaRPr lang="en-GB" sz="6000" b="1" dirty="0" smtClean="0"/>
          </a:p>
          <a:p>
            <a:pPr fontAlgn="auto">
              <a:spcAft>
                <a:spcPts val="0"/>
              </a:spcAft>
              <a:buFontTx/>
              <a:buNone/>
              <a:defRPr/>
            </a:pPr>
            <a:endParaRPr lang="ar-SA" sz="6000" dirty="0" smtClean="0"/>
          </a:p>
        </p:txBody>
      </p:sp>
      <p:sp>
        <p:nvSpPr>
          <p:cNvPr id="24578" name="مستطيل 3"/>
          <p:cNvSpPr>
            <a:spLocks noChangeArrowheads="1"/>
          </p:cNvSpPr>
          <p:nvPr/>
        </p:nvSpPr>
        <p:spPr bwMode="auto">
          <a:xfrm>
            <a:off x="2216150" y="3802063"/>
            <a:ext cx="4705350"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rtl="1"/>
            <a:r>
              <a:rPr lang="en-US" altLang="ar-SA" sz="4400" b="1">
                <a:solidFill>
                  <a:srgbClr val="0033CC"/>
                </a:solidFill>
                <a:latin typeface="Century Schoolbook" pitchFamily="18" charset="0"/>
                <a:cs typeface="Aharoni" pitchFamily="2" charset="-79"/>
              </a:rPr>
              <a:t>Any</a:t>
            </a:r>
            <a:r>
              <a:rPr lang="en-US" altLang="ar-SA" sz="4400" b="1">
                <a:latin typeface="Century Schoolbook" pitchFamily="18" charset="0"/>
                <a:cs typeface="Aharoni" pitchFamily="2" charset="-79"/>
              </a:rPr>
              <a:t> </a:t>
            </a:r>
            <a:r>
              <a:rPr lang="en-US" altLang="ar-SA" sz="4400" b="1">
                <a:solidFill>
                  <a:srgbClr val="0033CC"/>
                </a:solidFill>
                <a:latin typeface="Century Schoolbook" pitchFamily="18" charset="0"/>
                <a:cs typeface="Aharoni" pitchFamily="2" charset="-79"/>
              </a:rPr>
              <a:t>Questions</a:t>
            </a:r>
            <a:endParaRPr lang="ar-SA" sz="4400">
              <a:solidFill>
                <a:srgbClr val="0033CC"/>
              </a:solidFill>
              <a:latin typeface="Calibri" pitchFamily="34" charset="0"/>
            </a:endParaRPr>
          </a:p>
        </p:txBody>
      </p:sp>
      <p:pic>
        <p:nvPicPr>
          <p:cNvPr id="24579"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43275" y="485775"/>
            <a:ext cx="2676525"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1" name="~PP2186.WAV">
            <a:hlinkClick r:id="" action="ppaction://media"/>
          </p:cNvPr>
          <p:cNvPicPr>
            <a:picLocks noRot="1" noChangeAspect="1" noChangeArrowheads="1"/>
          </p:cNvPicPr>
          <p:nvPr>
            <a:wavAudioFile r:embed="rId1" name="~PP2365.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460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458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458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عنوان 1"/>
          <p:cNvSpPr>
            <a:spLocks noGrp="1"/>
          </p:cNvSpPr>
          <p:nvPr>
            <p:ph type="title"/>
          </p:nvPr>
        </p:nvSpPr>
        <p:spPr>
          <a:xfrm>
            <a:off x="495300" y="228600"/>
            <a:ext cx="8915400" cy="685800"/>
          </a:xfrm>
        </p:spPr>
        <p:txBody>
          <a:bodyPr/>
          <a:lstStyle/>
          <a:p>
            <a:pPr rtl="1"/>
            <a:r>
              <a:rPr lang="ar-LY" altLang="ar-SA" sz="3600" b="1" smtClean="0">
                <a:solidFill>
                  <a:srgbClr val="0000CC"/>
                </a:solidFill>
                <a:latin typeface="Traditional Arabic" pitchFamily="18" charset="-78"/>
                <a:cs typeface="Traditional Arabic" pitchFamily="18" charset="-78"/>
              </a:rPr>
              <a:t>مواضيع المحاضرة</a:t>
            </a:r>
            <a:endParaRPr lang="en-GB" altLang="ar-SA" sz="3600" b="1" smtClean="0">
              <a:solidFill>
                <a:srgbClr val="0000CC"/>
              </a:solidFill>
              <a:latin typeface="Traditional Arabic" pitchFamily="18" charset="-78"/>
              <a:cs typeface="Traditional Arabic" pitchFamily="18" charset="-78"/>
            </a:endParaRPr>
          </a:p>
        </p:txBody>
      </p:sp>
      <p:sp>
        <p:nvSpPr>
          <p:cNvPr id="7170" name="عنصر نائب للمحتوى 2"/>
          <p:cNvSpPr>
            <a:spLocks noGrp="1"/>
          </p:cNvSpPr>
          <p:nvPr>
            <p:ph sz="quarter" idx="1"/>
          </p:nvPr>
        </p:nvSpPr>
        <p:spPr>
          <a:xfrm>
            <a:off x="247650" y="981075"/>
            <a:ext cx="9410700" cy="5343525"/>
          </a:xfrm>
        </p:spPr>
        <p:txBody>
          <a:bodyPr/>
          <a:lstStyle/>
          <a:p>
            <a:pPr algn="just" rtl="1"/>
            <a:r>
              <a:rPr lang="ar-SA" sz="3600" b="1" smtClean="0">
                <a:latin typeface="Traditional Arabic" pitchFamily="18" charset="-78"/>
                <a:cs typeface="Traditional Arabic" pitchFamily="18" charset="-78"/>
              </a:rPr>
              <a:t>مثال على</a:t>
            </a:r>
            <a:r>
              <a:rPr lang="en-US" sz="3600" b="1" smtClean="0">
                <a:latin typeface="Traditional Arabic" pitchFamily="18" charset="-78"/>
                <a:cs typeface="Traditional Arabic" pitchFamily="18" charset="-78"/>
              </a:rPr>
              <a:t> </a:t>
            </a:r>
            <a:r>
              <a:rPr lang="ar-SA" sz="3600" b="1" smtClean="0">
                <a:latin typeface="Traditional Arabic" pitchFamily="18" charset="-78"/>
                <a:cs typeface="Traditional Arabic" pitchFamily="18" charset="-78"/>
              </a:rPr>
              <a:t>صيغ التطبيع</a:t>
            </a:r>
            <a:r>
              <a:rPr lang="en-GB" sz="3600" b="1" smtClean="0">
                <a:latin typeface="Traditional Arabic" pitchFamily="18" charset="-78"/>
                <a:cs typeface="Traditional Arabic" pitchFamily="18" charset="-78"/>
              </a:rPr>
              <a:t> </a:t>
            </a:r>
            <a:r>
              <a:rPr lang="ar-SA" sz="3600" b="1" smtClean="0">
                <a:latin typeface="Traditional Arabic" pitchFamily="18" charset="-78"/>
                <a:cs typeface="Traditional Arabic" pitchFamily="18" charset="-78"/>
              </a:rPr>
              <a:t>أو التبسيط </a:t>
            </a:r>
            <a:r>
              <a:rPr lang="en-US" sz="3600" b="1" smtClean="0">
                <a:latin typeface="Traditional Arabic" pitchFamily="18" charset="-78"/>
                <a:cs typeface="Traditional Arabic" pitchFamily="18" charset="-78"/>
              </a:rPr>
              <a:t> </a:t>
            </a:r>
            <a:r>
              <a:rPr lang="en-GB" sz="3600" b="1" smtClean="0">
                <a:latin typeface="Traditional Arabic" pitchFamily="18" charset="-78"/>
                <a:cs typeface="Traditional Arabic" pitchFamily="18" charset="-78"/>
              </a:rPr>
              <a:t>Normalization</a:t>
            </a:r>
          </a:p>
        </p:txBody>
      </p:sp>
      <p:pic>
        <p:nvPicPr>
          <p:cNvPr id="7172" name="~PP2124.WAV">
            <a:hlinkClick r:id="" action="ppaction://media"/>
          </p:cNvPr>
          <p:cNvPicPr>
            <a:picLocks noRot="1" noChangeAspect="1" noChangeArrowheads="1"/>
          </p:cNvPicPr>
          <p:nvPr>
            <a:wavAudioFile r:embed="rId1" name="~PP2092.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960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717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717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2"/>
          <p:cNvSpPr txBox="1">
            <a:spLocks noChangeArrowheads="1"/>
          </p:cNvSpPr>
          <p:nvPr/>
        </p:nvSpPr>
        <p:spPr bwMode="auto">
          <a:xfrm>
            <a:off x="488950" y="231775"/>
            <a:ext cx="89281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3200" b="1">
                <a:solidFill>
                  <a:srgbClr val="0033CC"/>
                </a:solidFill>
                <a:latin typeface="Traditional Arabic" pitchFamily="18" charset="-78"/>
                <a:cs typeface="Traditional Arabic" pitchFamily="18" charset="-78"/>
              </a:rPr>
              <a:t>مثال على صيغة التطبيع</a:t>
            </a:r>
            <a:endParaRPr lang="en-US" sz="3200" b="1">
              <a:solidFill>
                <a:srgbClr val="0033CC"/>
              </a:solidFill>
              <a:latin typeface="Traditional Arabic" pitchFamily="18" charset="-78"/>
              <a:cs typeface="Traditional Arabic" pitchFamily="18" charset="-78"/>
            </a:endParaRPr>
          </a:p>
        </p:txBody>
      </p:sp>
      <p:sp>
        <p:nvSpPr>
          <p:cNvPr id="819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lnSpc>
                <a:spcPct val="150000"/>
              </a:lnSpc>
            </a:pPr>
            <a:r>
              <a:rPr lang="ar-SA" sz="2600">
                <a:latin typeface="Traditional Arabic" pitchFamily="18" charset="-78"/>
                <a:cs typeface="Traditional Arabic" pitchFamily="18" charset="-78"/>
              </a:rPr>
              <a:t>على سبيل المثال: لدينا الكشف التالي، نلاحظ أن الكشف في صيغة التطبيع الأولى </a:t>
            </a:r>
            <a:r>
              <a:rPr lang="en-GB" sz="2600">
                <a:latin typeface="Traditional Arabic" pitchFamily="18" charset="-78"/>
                <a:cs typeface="Traditional Arabic" pitchFamily="18" charset="-78"/>
              </a:rPr>
              <a:t>NF</a:t>
            </a:r>
            <a:r>
              <a:rPr lang="ar-SA" sz="2600">
                <a:latin typeface="Traditional Arabic" pitchFamily="18" charset="-78"/>
                <a:cs typeface="Traditional Arabic" pitchFamily="18" charset="-78"/>
              </a:rPr>
              <a:t>1، حيث  أن البيانات جميعها داخل جدول مكون من صفوف واعمدة، كما نلاحظ عدم وجود سجلات بها قيم متعددة </a:t>
            </a:r>
            <a:r>
              <a:rPr lang="en-GB" sz="2600">
                <a:latin typeface="Traditional Arabic" pitchFamily="18" charset="-78"/>
                <a:cs typeface="Traditional Arabic" pitchFamily="18" charset="-78"/>
              </a:rPr>
              <a:t>Repeating Groups</a:t>
            </a:r>
            <a:r>
              <a:rPr lang="ar-SA" sz="2600">
                <a:latin typeface="Traditional Arabic" pitchFamily="18" charset="-78"/>
                <a:cs typeface="Traditional Arabic" pitchFamily="18" charset="-78"/>
              </a:rPr>
              <a:t> عند تقاطع الصفوف والأعمدة.</a:t>
            </a:r>
          </a:p>
          <a:p>
            <a:pPr algn="just" rtl="1">
              <a:lnSpc>
                <a:spcPct val="150000"/>
              </a:lnSpc>
            </a:pPr>
            <a:endParaRPr lang="ar-SA" sz="2600">
              <a:latin typeface="Traditional Arabic" pitchFamily="18" charset="-78"/>
              <a:cs typeface="Traditional Arabic" pitchFamily="18" charset="-78"/>
            </a:endParaRPr>
          </a:p>
        </p:txBody>
      </p:sp>
      <p:pic>
        <p:nvPicPr>
          <p:cNvPr id="8195"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720850" y="2862263"/>
            <a:ext cx="5969000" cy="3014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97" name="~PP3124.WAV">
            <a:hlinkClick r:id="" action="ppaction://media"/>
          </p:cNvPr>
          <p:cNvPicPr>
            <a:picLocks noRot="1" noChangeAspect="1" noChangeArrowheads="1"/>
          </p:cNvPicPr>
          <p:nvPr>
            <a:wavAudioFile r:embed="rId1" name="~PP3555.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819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819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Rectangle 2"/>
          <p:cNvSpPr txBox="1">
            <a:spLocks noChangeArrowheads="1"/>
          </p:cNvSpPr>
          <p:nvPr/>
        </p:nvSpPr>
        <p:spPr bwMode="auto">
          <a:xfrm>
            <a:off x="488950" y="231775"/>
            <a:ext cx="89281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3200" b="1">
                <a:solidFill>
                  <a:srgbClr val="0033CC"/>
                </a:solidFill>
                <a:latin typeface="Traditional Arabic" pitchFamily="18" charset="-78"/>
                <a:cs typeface="Traditional Arabic" pitchFamily="18" charset="-78"/>
              </a:rPr>
              <a:t>صيغة التطبيع الأولى </a:t>
            </a:r>
            <a:r>
              <a:rPr lang="en-GB" sz="3200" b="1">
                <a:solidFill>
                  <a:srgbClr val="0033CC"/>
                </a:solidFill>
                <a:latin typeface="Traditional Arabic" pitchFamily="18" charset="-78"/>
                <a:cs typeface="Traditional Arabic" pitchFamily="18" charset="-78"/>
              </a:rPr>
              <a:t>NF</a:t>
            </a:r>
            <a:r>
              <a:rPr lang="ar-SA" sz="3200" b="1">
                <a:solidFill>
                  <a:srgbClr val="0033CC"/>
                </a:solidFill>
                <a:latin typeface="Traditional Arabic" pitchFamily="18" charset="-78"/>
                <a:cs typeface="Traditional Arabic" pitchFamily="18" charset="-78"/>
              </a:rPr>
              <a:t>1</a:t>
            </a:r>
            <a:endParaRPr lang="en-US" sz="3200" b="1">
              <a:solidFill>
                <a:srgbClr val="0033CC"/>
              </a:solidFill>
              <a:latin typeface="Traditional Arabic" pitchFamily="18" charset="-78"/>
              <a:cs typeface="Traditional Arabic" pitchFamily="18" charset="-78"/>
            </a:endParaRPr>
          </a:p>
        </p:txBody>
      </p:sp>
      <p:sp>
        <p:nvSpPr>
          <p:cNvPr id="10242" name="Rectangle 3"/>
          <p:cNvSpPr txBox="1">
            <a:spLocks noChangeArrowheads="1"/>
          </p:cNvSpPr>
          <p:nvPr/>
        </p:nvSpPr>
        <p:spPr bwMode="auto">
          <a:xfrm>
            <a:off x="742950" y="836613"/>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400">
                <a:latin typeface="Traditional Arabic" pitchFamily="18" charset="-78"/>
                <a:cs typeface="Traditional Arabic" pitchFamily="18" charset="-78"/>
              </a:rPr>
              <a:t>نطبق الإعتمادية الوظيفية على جدول الفاتورة لتحديد المفاتيح المرشحة </a:t>
            </a:r>
            <a:r>
              <a:rPr lang="en-GB" sz="2400">
                <a:latin typeface="Traditional Arabic" pitchFamily="18" charset="-78"/>
                <a:cs typeface="Traditional Arabic" pitchFamily="18" charset="-78"/>
              </a:rPr>
              <a:t>Candidate Keys</a:t>
            </a:r>
            <a:r>
              <a:rPr lang="ar-SA" sz="2400">
                <a:latin typeface="Traditional Arabic" pitchFamily="18" charset="-78"/>
                <a:cs typeface="Traditional Arabic" pitchFamily="18" charset="-78"/>
              </a:rPr>
              <a:t>، ونتحصل على التالي:</a:t>
            </a:r>
            <a:endParaRPr lang="en-US" sz="2400">
              <a:latin typeface="Traditional Arabic" pitchFamily="18" charset="-78"/>
              <a:cs typeface="Traditional Arabic" pitchFamily="18" charset="-78"/>
            </a:endParaRPr>
          </a:p>
          <a:p>
            <a:pPr algn="just" rtl="1"/>
            <a:r>
              <a:rPr lang="ar-SA" sz="2400">
                <a:latin typeface="Traditional Arabic" pitchFamily="18" charset="-78"/>
                <a:cs typeface="Traditional Arabic" pitchFamily="18" charset="-78"/>
              </a:rPr>
              <a:t>رقم الطلبية ® تاريخ الطلبية، رقم الزبون، اسم الزبون، عنوان الزبون.</a:t>
            </a:r>
            <a:endParaRPr lang="en-US" sz="2400">
              <a:latin typeface="Traditional Arabic" pitchFamily="18" charset="-78"/>
              <a:cs typeface="Traditional Arabic" pitchFamily="18" charset="-78"/>
            </a:endParaRPr>
          </a:p>
          <a:p>
            <a:pPr algn="just" rtl="1"/>
            <a:r>
              <a:rPr lang="ar-SA" sz="2400">
                <a:latin typeface="Traditional Arabic" pitchFamily="18" charset="-78"/>
                <a:cs typeface="Traditional Arabic" pitchFamily="18" charset="-78"/>
              </a:rPr>
              <a:t>رقم الزبون ® اسم الزبون، عنوان الزبون.</a:t>
            </a:r>
            <a:endParaRPr lang="en-US" sz="2400">
              <a:latin typeface="Traditional Arabic" pitchFamily="18" charset="-78"/>
              <a:cs typeface="Traditional Arabic" pitchFamily="18" charset="-78"/>
            </a:endParaRPr>
          </a:p>
          <a:p>
            <a:pPr algn="just" rtl="1"/>
            <a:r>
              <a:rPr lang="ar-SA" sz="2400">
                <a:latin typeface="Traditional Arabic" pitchFamily="18" charset="-78"/>
                <a:cs typeface="Traditional Arabic" pitchFamily="18" charset="-78"/>
              </a:rPr>
              <a:t>رقم المنتج ® اسم المنتج، سعر المنتج.</a:t>
            </a:r>
            <a:endParaRPr lang="en-US" sz="2400">
              <a:latin typeface="Traditional Arabic" pitchFamily="18" charset="-78"/>
              <a:cs typeface="Traditional Arabic" pitchFamily="18" charset="-78"/>
            </a:endParaRPr>
          </a:p>
          <a:p>
            <a:pPr algn="just" rtl="1"/>
            <a:r>
              <a:rPr lang="ar-SA" sz="2400">
                <a:latin typeface="Traditional Arabic" pitchFamily="18" charset="-78"/>
                <a:cs typeface="Traditional Arabic" pitchFamily="18" charset="-78"/>
              </a:rPr>
              <a:t>رقم الطلبية، رقم المنتج  ® الكمية المباعة</a:t>
            </a:r>
            <a:endParaRPr lang="en-US" sz="2400">
              <a:latin typeface="Traditional Arabic" pitchFamily="18" charset="-78"/>
              <a:cs typeface="Traditional Arabic" pitchFamily="18" charset="-78"/>
            </a:endParaRPr>
          </a:p>
          <a:p>
            <a:pPr algn="just" rtl="1"/>
            <a:r>
              <a:rPr lang="ar-SA" sz="2400">
                <a:latin typeface="Traditional Arabic" pitchFamily="18" charset="-78"/>
                <a:cs typeface="Traditional Arabic" pitchFamily="18" charset="-78"/>
              </a:rPr>
              <a:t>بمساعدة الإعتمادية الوظيفية السابقة للجدول الفاتورة نختار المفتاح الرئيسي </a:t>
            </a:r>
            <a:r>
              <a:rPr lang="en-GB" sz="2400">
                <a:latin typeface="Traditional Arabic" pitchFamily="18" charset="-78"/>
                <a:cs typeface="Traditional Arabic" pitchFamily="18" charset="-78"/>
              </a:rPr>
              <a:t>Primary Key</a:t>
            </a:r>
            <a:r>
              <a:rPr lang="ar-SA" sz="2400">
                <a:latin typeface="Traditional Arabic" pitchFamily="18" charset="-78"/>
                <a:cs typeface="Traditional Arabic" pitchFamily="18" charset="-78"/>
              </a:rPr>
              <a:t> من المفاتيح المرشحة </a:t>
            </a:r>
            <a:r>
              <a:rPr lang="en-GB" sz="2400">
                <a:latin typeface="Traditional Arabic" pitchFamily="18" charset="-78"/>
                <a:cs typeface="Traditional Arabic" pitchFamily="18" charset="-78"/>
              </a:rPr>
              <a:t>Candidate Keys</a:t>
            </a:r>
            <a:r>
              <a:rPr lang="ar-SA" sz="2400">
                <a:latin typeface="Traditional Arabic" pitchFamily="18" charset="-78"/>
                <a:cs typeface="Traditional Arabic" pitchFamily="18" charset="-78"/>
              </a:rPr>
              <a:t> وهي مفتاح مركب </a:t>
            </a:r>
            <a:r>
              <a:rPr lang="en-GB" sz="2400">
                <a:latin typeface="Traditional Arabic" pitchFamily="18" charset="-78"/>
                <a:cs typeface="Traditional Arabic" pitchFamily="18" charset="-78"/>
              </a:rPr>
              <a:t>Composite Key</a:t>
            </a:r>
            <a:r>
              <a:rPr lang="ar-SA" sz="2400">
                <a:latin typeface="Traditional Arabic" pitchFamily="18" charset="-78"/>
                <a:cs typeface="Traditional Arabic" pitchFamily="18" charset="-78"/>
              </a:rPr>
              <a:t> </a:t>
            </a:r>
            <a:r>
              <a:rPr lang="ar-SA" sz="2400" b="1">
                <a:latin typeface="Traditional Arabic" pitchFamily="18" charset="-78"/>
                <a:cs typeface="Traditional Arabic" pitchFamily="18" charset="-78"/>
              </a:rPr>
              <a:t>(رقم الطلبية، رقم المنتج) </a:t>
            </a:r>
            <a:r>
              <a:rPr lang="ar-SA" sz="2400">
                <a:latin typeface="Traditional Arabic" pitchFamily="18" charset="-78"/>
                <a:cs typeface="Traditional Arabic" pitchFamily="18" charset="-78"/>
              </a:rPr>
              <a:t>كمفتاح رئيسي </a:t>
            </a:r>
            <a:r>
              <a:rPr lang="en-GB" sz="2400">
                <a:latin typeface="Traditional Arabic" pitchFamily="18" charset="-78"/>
                <a:cs typeface="Traditional Arabic" pitchFamily="18" charset="-78"/>
              </a:rPr>
              <a:t>Primary Key</a:t>
            </a:r>
            <a:r>
              <a:rPr lang="ar-SA" sz="2400">
                <a:latin typeface="Traditional Arabic" pitchFamily="18" charset="-78"/>
                <a:cs typeface="Traditional Arabic" pitchFamily="18" charset="-78"/>
              </a:rPr>
              <a:t> للجدول.</a:t>
            </a:r>
            <a:endParaRPr lang="en-US" sz="2400">
              <a:latin typeface="Traditional Arabic" pitchFamily="18" charset="-78"/>
              <a:cs typeface="Traditional Arabic" pitchFamily="18" charset="-78"/>
            </a:endParaRPr>
          </a:p>
          <a:p>
            <a:pPr algn="just" rtl="1"/>
            <a:endParaRPr lang="en-US" sz="2400">
              <a:latin typeface="Traditional Arabic" pitchFamily="18" charset="-78"/>
              <a:cs typeface="Traditional Arabic" pitchFamily="18" charset="-78"/>
            </a:endParaRPr>
          </a:p>
        </p:txBody>
      </p:sp>
      <p:pic>
        <p:nvPicPr>
          <p:cNvPr id="10243"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43163" y="4149725"/>
            <a:ext cx="5030787" cy="254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45" name="~PP3124.WAV">
            <a:hlinkClick r:id="" action="ppaction://media"/>
          </p:cNvPr>
          <p:cNvPicPr>
            <a:picLocks noRot="1" noChangeAspect="1" noChangeArrowheads="1"/>
          </p:cNvPicPr>
          <p:nvPr>
            <a:wavAudioFile r:embed="rId1" name="~PP3785.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024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024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2"/>
          <p:cNvSpPr txBox="1">
            <a:spLocks noChangeArrowheads="1"/>
          </p:cNvSpPr>
          <p:nvPr/>
        </p:nvSpPr>
        <p:spPr bwMode="auto">
          <a:xfrm>
            <a:off x="488950" y="231775"/>
            <a:ext cx="89281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3200" b="1">
                <a:solidFill>
                  <a:srgbClr val="0033CC"/>
                </a:solidFill>
                <a:latin typeface="Traditional Arabic" pitchFamily="18" charset="-78"/>
                <a:cs typeface="Traditional Arabic" pitchFamily="18" charset="-78"/>
              </a:rPr>
              <a:t>صيغة التطبيع الثانية </a:t>
            </a:r>
            <a:r>
              <a:rPr lang="en-GB" sz="3200" b="1">
                <a:solidFill>
                  <a:srgbClr val="0033CC"/>
                </a:solidFill>
                <a:latin typeface="Traditional Arabic" pitchFamily="18" charset="-78"/>
                <a:cs typeface="Traditional Arabic" pitchFamily="18" charset="-78"/>
              </a:rPr>
              <a:t>NF</a:t>
            </a:r>
            <a:r>
              <a:rPr lang="ar-SA" sz="3200" b="1">
                <a:solidFill>
                  <a:srgbClr val="0033CC"/>
                </a:solidFill>
                <a:latin typeface="Traditional Arabic" pitchFamily="18" charset="-78"/>
                <a:cs typeface="Traditional Arabic" pitchFamily="18" charset="-78"/>
              </a:rPr>
              <a:t>2</a:t>
            </a:r>
            <a:endParaRPr lang="en-US" sz="3200" b="1">
              <a:solidFill>
                <a:srgbClr val="0033CC"/>
              </a:solidFill>
              <a:latin typeface="Traditional Arabic" pitchFamily="18" charset="-78"/>
              <a:cs typeface="Traditional Arabic" pitchFamily="18" charset="-78"/>
            </a:endParaRPr>
          </a:p>
        </p:txBody>
      </p:sp>
      <p:sp>
        <p:nvSpPr>
          <p:cNvPr id="12290"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600">
                <a:latin typeface="Traditional Arabic" pitchFamily="18" charset="-78"/>
                <a:cs typeface="Traditional Arabic" pitchFamily="18" charset="-78"/>
              </a:rPr>
              <a:t>صيغة التطبيع الثانية </a:t>
            </a:r>
            <a:r>
              <a:rPr lang="en-GB" sz="2600">
                <a:latin typeface="Traditional Arabic" pitchFamily="18" charset="-78"/>
                <a:cs typeface="Traditional Arabic" pitchFamily="18" charset="-78"/>
              </a:rPr>
              <a:t>NF</a:t>
            </a:r>
            <a:r>
              <a:rPr lang="ar-SA" sz="2600">
                <a:latin typeface="Traditional Arabic" pitchFamily="18" charset="-78"/>
                <a:cs typeface="Traditional Arabic" pitchFamily="18" charset="-78"/>
              </a:rPr>
              <a:t>2 هي أن يكون الجدول في صيغة التطبيع الأولى وكل خاصية غير خاصية المفتاح تعتمد وظيفيا بشكل كامل على المفتاح الرئيسي.</a:t>
            </a:r>
          </a:p>
          <a:p>
            <a:pPr algn="just" rtl="1"/>
            <a:r>
              <a:rPr lang="ar-SA" sz="2600">
                <a:latin typeface="Traditional Arabic" pitchFamily="18" charset="-78"/>
                <a:cs typeface="Traditional Arabic" pitchFamily="18" charset="-78"/>
              </a:rPr>
              <a:t>لكي يتم تطبيع الجدول من </a:t>
            </a:r>
            <a:r>
              <a:rPr lang="en-GB" sz="2600">
                <a:latin typeface="Traditional Arabic" pitchFamily="18" charset="-78"/>
                <a:cs typeface="Traditional Arabic" pitchFamily="18" charset="-78"/>
              </a:rPr>
              <a:t>NF</a:t>
            </a:r>
            <a:r>
              <a:rPr lang="ar-SA" sz="2600">
                <a:latin typeface="Traditional Arabic" pitchFamily="18" charset="-78"/>
                <a:cs typeface="Traditional Arabic" pitchFamily="18" charset="-78"/>
              </a:rPr>
              <a:t>1 إلى </a:t>
            </a:r>
            <a:r>
              <a:rPr lang="en-GB" sz="2600">
                <a:latin typeface="Traditional Arabic" pitchFamily="18" charset="-78"/>
                <a:cs typeface="Traditional Arabic" pitchFamily="18" charset="-78"/>
              </a:rPr>
              <a:t>NF</a:t>
            </a:r>
            <a:r>
              <a:rPr lang="ar-SA" sz="2600">
                <a:latin typeface="Traditional Arabic" pitchFamily="18" charset="-78"/>
                <a:cs typeface="Traditional Arabic" pitchFamily="18" charset="-78"/>
              </a:rPr>
              <a:t>2 يتم إزالة الإعتمادية الجزئية.</a:t>
            </a:r>
          </a:p>
          <a:p>
            <a:pPr algn="just" rtl="1"/>
            <a:r>
              <a:rPr lang="ar-SA" sz="2600">
                <a:latin typeface="Traditional Arabic" pitchFamily="18" charset="-78"/>
                <a:cs typeface="Traditional Arabic" pitchFamily="18" charset="-78"/>
              </a:rPr>
              <a:t>باستخدام الإعتماديات الوظيفية، نبدأ تطبيق التطبيع على جدول الفاتورة، بالبحث عن وجود أي اعتمادية وظيفية جزئية على المفتاح الرئيسي (</a:t>
            </a:r>
            <a:r>
              <a:rPr lang="ar-SA" sz="2600" b="1">
                <a:latin typeface="Traditional Arabic" pitchFamily="18" charset="-78"/>
                <a:cs typeface="Traditional Arabic" pitchFamily="18" charset="-78"/>
              </a:rPr>
              <a:t>رقم الطلبية ورقم المنتج</a:t>
            </a:r>
            <a:r>
              <a:rPr lang="ar-SA" sz="2600">
                <a:latin typeface="Traditional Arabic" pitchFamily="18" charset="-78"/>
                <a:cs typeface="Traditional Arabic" pitchFamily="18" charset="-78"/>
              </a:rPr>
              <a:t>).</a:t>
            </a:r>
          </a:p>
        </p:txBody>
      </p:sp>
      <p:pic>
        <p:nvPicPr>
          <p:cNvPr id="12293"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32050" y="3500438"/>
            <a:ext cx="5030788" cy="254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294" name="~PP4139.WAV">
            <a:hlinkClick r:id="" action="ppaction://media"/>
          </p:cNvPr>
          <p:cNvPicPr>
            <a:picLocks noRot="1" noChangeAspect="1" noChangeArrowheads="1"/>
          </p:cNvPicPr>
          <p:nvPr>
            <a:wavAudioFile r:embed="rId1" name="~PP4021.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229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229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txBox="1">
            <a:spLocks noChangeArrowheads="1"/>
          </p:cNvSpPr>
          <p:nvPr/>
        </p:nvSpPr>
        <p:spPr bwMode="auto">
          <a:xfrm>
            <a:off x="488950" y="231775"/>
            <a:ext cx="89281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3200" b="1">
                <a:solidFill>
                  <a:srgbClr val="0033CC"/>
                </a:solidFill>
                <a:latin typeface="Traditional Arabic" pitchFamily="18" charset="-78"/>
                <a:cs typeface="Traditional Arabic" pitchFamily="18" charset="-78"/>
              </a:rPr>
              <a:t>صيغة التطبيع الثانية </a:t>
            </a:r>
            <a:r>
              <a:rPr lang="en-GB" sz="3200" b="1">
                <a:solidFill>
                  <a:srgbClr val="0033CC"/>
                </a:solidFill>
                <a:latin typeface="Traditional Arabic" pitchFamily="18" charset="-78"/>
                <a:cs typeface="Traditional Arabic" pitchFamily="18" charset="-78"/>
              </a:rPr>
              <a:t>NF</a:t>
            </a:r>
            <a:r>
              <a:rPr lang="ar-SA" sz="3200" b="1">
                <a:solidFill>
                  <a:srgbClr val="0033CC"/>
                </a:solidFill>
                <a:latin typeface="Traditional Arabic" pitchFamily="18" charset="-78"/>
                <a:cs typeface="Traditional Arabic" pitchFamily="18" charset="-78"/>
              </a:rPr>
              <a:t>2</a:t>
            </a:r>
            <a:endParaRPr lang="en-US" sz="3200" b="1">
              <a:solidFill>
                <a:srgbClr val="0033CC"/>
              </a:solidFill>
              <a:latin typeface="Traditional Arabic" pitchFamily="18" charset="-78"/>
              <a:cs typeface="Traditional Arabic" pitchFamily="18" charset="-78"/>
            </a:endParaRPr>
          </a:p>
        </p:txBody>
      </p:sp>
      <p:sp>
        <p:nvSpPr>
          <p:cNvPr id="26627"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600">
              <a:latin typeface="Traditional Arabic" pitchFamily="18" charset="-78"/>
              <a:cs typeface="Traditional Arabic" pitchFamily="18" charset="-78"/>
            </a:endParaRPr>
          </a:p>
          <a:p>
            <a:pPr algn="just" rtl="1"/>
            <a:endParaRPr lang="ar-SA" sz="2600">
              <a:latin typeface="Traditional Arabic" pitchFamily="18" charset="-78"/>
              <a:cs typeface="Traditional Arabic" pitchFamily="18" charset="-78"/>
            </a:endParaRPr>
          </a:p>
          <a:p>
            <a:pPr algn="just" rtl="1"/>
            <a:endParaRPr lang="ar-SA" sz="2600">
              <a:latin typeface="Traditional Arabic" pitchFamily="18" charset="-78"/>
              <a:cs typeface="Traditional Arabic" pitchFamily="18" charset="-78"/>
            </a:endParaRPr>
          </a:p>
          <a:p>
            <a:pPr algn="just" rtl="1"/>
            <a:endParaRPr lang="ar-SA" sz="2600">
              <a:latin typeface="Traditional Arabic" pitchFamily="18" charset="-78"/>
              <a:cs typeface="Traditional Arabic" pitchFamily="18" charset="-78"/>
            </a:endParaRPr>
          </a:p>
          <a:p>
            <a:pPr algn="just" rtl="1"/>
            <a:endParaRPr lang="ar-SA" sz="2600">
              <a:latin typeface="Traditional Arabic" pitchFamily="18" charset="-78"/>
              <a:cs typeface="Traditional Arabic" pitchFamily="18" charset="-78"/>
            </a:endParaRPr>
          </a:p>
          <a:p>
            <a:pPr algn="just" rtl="1"/>
            <a:endParaRPr lang="ar-SA" sz="2600">
              <a:latin typeface="Traditional Arabic" pitchFamily="18" charset="-78"/>
              <a:cs typeface="Traditional Arabic" pitchFamily="18" charset="-78"/>
            </a:endParaRPr>
          </a:p>
          <a:p>
            <a:pPr algn="just" rtl="1"/>
            <a:r>
              <a:rPr lang="ar-SA" sz="2600">
                <a:latin typeface="Traditional Arabic" pitchFamily="18" charset="-78"/>
                <a:cs typeface="Traditional Arabic" pitchFamily="18" charset="-78"/>
              </a:rPr>
              <a:t>المفتاح الرئيسي (</a:t>
            </a:r>
            <a:r>
              <a:rPr lang="ar-SA" sz="2600" b="1">
                <a:latin typeface="Traditional Arabic" pitchFamily="18" charset="-78"/>
                <a:cs typeface="Traditional Arabic" pitchFamily="18" charset="-78"/>
              </a:rPr>
              <a:t>رقم الطلبية ورقم المنتج</a:t>
            </a:r>
            <a:r>
              <a:rPr lang="ar-SA" sz="2600">
                <a:latin typeface="Traditional Arabic" pitchFamily="18" charset="-78"/>
                <a:cs typeface="Traditional Arabic" pitchFamily="18" charset="-78"/>
              </a:rPr>
              <a:t>).</a:t>
            </a:r>
          </a:p>
          <a:p>
            <a:pPr algn="just" rtl="1"/>
            <a:r>
              <a:rPr lang="ar-SA" sz="2600">
                <a:latin typeface="Traditional Arabic" pitchFamily="18" charset="-78"/>
                <a:cs typeface="Traditional Arabic" pitchFamily="18" charset="-78"/>
              </a:rPr>
              <a:t> نلاحظ أن خاصيتا اسم المنتج وسعر المنتج تعتمدان جزئيا على المفتاح الرئيسي، بمعنى آخر، خاصية رقم المنتج فقط هي التي تحدد اسم المنتج وسعر المنتج. الخصائص تاريخ الطلبية ورقم الزبون واسم الزبون وعنوان الزبون تعتمد جزئيا على المفتاح الرئيسي على الخاصية رقم الطلبية فقط. تعتمد الخاصية الكمية المباعة بشكل كامل على المفتاح الرئيسي المركب. بالتالي يتطلب تحويل الجدول الفاتورة إلى صيغة التطبيع الثانية </a:t>
            </a:r>
            <a:r>
              <a:rPr lang="en-GB" sz="2600">
                <a:latin typeface="Traditional Arabic" pitchFamily="18" charset="-78"/>
                <a:cs typeface="Traditional Arabic" pitchFamily="18" charset="-78"/>
              </a:rPr>
              <a:t>NF</a:t>
            </a:r>
            <a:r>
              <a:rPr lang="ar-SA" sz="2600">
                <a:latin typeface="Traditional Arabic" pitchFamily="18" charset="-78"/>
                <a:cs typeface="Traditional Arabic" pitchFamily="18" charset="-78"/>
              </a:rPr>
              <a:t>2 تقسيمه لجداول جديدة، بحيث تتم إزالة الخصائص التي تعتمد على جزء من المفتاح الرئيسي إلى جدول جديد مع ابقاء نسخة من جزء المفتاح الرئيسي الذي تعتمد عليه وظيفيا في الجدول الأصلي.</a:t>
            </a:r>
            <a:endParaRPr lang="en-US" sz="2600">
              <a:latin typeface="Traditional Arabic" pitchFamily="18" charset="-78"/>
              <a:cs typeface="Traditional Arabic" pitchFamily="18" charset="-78"/>
            </a:endParaRPr>
          </a:p>
        </p:txBody>
      </p:sp>
      <p:pic>
        <p:nvPicPr>
          <p:cNvPr id="26629"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32050" y="908050"/>
            <a:ext cx="5030788" cy="254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630" name="~PP7155.WAV">
            <a:hlinkClick r:id="" action="ppaction://media"/>
          </p:cNvPr>
          <p:cNvPicPr>
            <a:picLocks noRot="1" noChangeAspect="1" noChangeArrowheads="1"/>
          </p:cNvPicPr>
          <p:nvPr>
            <a:wavAudioFile r:embed="rId1" name="~PP743.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66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663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2"/>
          <p:cNvSpPr txBox="1">
            <a:spLocks noChangeArrowheads="1"/>
          </p:cNvSpPr>
          <p:nvPr/>
        </p:nvSpPr>
        <p:spPr bwMode="auto">
          <a:xfrm>
            <a:off x="488950" y="231775"/>
            <a:ext cx="89281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3200" b="1">
                <a:solidFill>
                  <a:srgbClr val="0033CC"/>
                </a:solidFill>
                <a:latin typeface="Traditional Arabic" pitchFamily="18" charset="-78"/>
                <a:cs typeface="Traditional Arabic" pitchFamily="18" charset="-78"/>
              </a:rPr>
              <a:t>صيغة التطبيع الثانية </a:t>
            </a:r>
            <a:r>
              <a:rPr lang="en-GB" sz="3200" b="1">
                <a:solidFill>
                  <a:srgbClr val="0033CC"/>
                </a:solidFill>
                <a:latin typeface="Traditional Arabic" pitchFamily="18" charset="-78"/>
                <a:cs typeface="Traditional Arabic" pitchFamily="18" charset="-78"/>
              </a:rPr>
              <a:t>NF</a:t>
            </a:r>
            <a:r>
              <a:rPr lang="ar-SA" sz="3200" b="1">
                <a:solidFill>
                  <a:srgbClr val="0033CC"/>
                </a:solidFill>
                <a:latin typeface="Traditional Arabic" pitchFamily="18" charset="-78"/>
                <a:cs typeface="Traditional Arabic" pitchFamily="18" charset="-78"/>
              </a:rPr>
              <a:t>2</a:t>
            </a:r>
            <a:endParaRPr lang="en-US" sz="3200" b="1">
              <a:solidFill>
                <a:srgbClr val="0033CC"/>
              </a:solidFill>
              <a:latin typeface="Traditional Arabic" pitchFamily="18" charset="-78"/>
              <a:cs typeface="Traditional Arabic" pitchFamily="18" charset="-78"/>
            </a:endParaRPr>
          </a:p>
        </p:txBody>
      </p:sp>
      <p:sp>
        <p:nvSpPr>
          <p:cNvPr id="14338"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400">
                <a:latin typeface="Traditional Arabic" pitchFamily="18" charset="-78"/>
                <a:cs typeface="Traditional Arabic" pitchFamily="18" charset="-78"/>
              </a:rPr>
              <a:t> ينتج عن هذا إنشاء جداول جديدة تسمى المبيعات والطلبية والمنتج كما هو موضح في الشكل. </a:t>
            </a:r>
            <a:endParaRPr lang="en-US" sz="2400">
              <a:latin typeface="Traditional Arabic" pitchFamily="18" charset="-78"/>
              <a:cs typeface="Traditional Arabic" pitchFamily="18" charset="-78"/>
            </a:endParaRPr>
          </a:p>
        </p:txBody>
      </p:sp>
      <p:pic>
        <p:nvPicPr>
          <p:cNvPr id="14339"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049463" y="1989138"/>
            <a:ext cx="5495925" cy="341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341" name="~PP2155.WAV">
            <a:hlinkClick r:id="" action="ppaction://media"/>
          </p:cNvPr>
          <p:cNvPicPr>
            <a:picLocks noRot="1" noChangeAspect="1" noChangeArrowheads="1"/>
          </p:cNvPicPr>
          <p:nvPr>
            <a:wavAudioFile r:embed="rId1" name="~PP2788.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434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434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2"/>
          <p:cNvSpPr txBox="1">
            <a:spLocks noChangeArrowheads="1"/>
          </p:cNvSpPr>
          <p:nvPr/>
        </p:nvSpPr>
        <p:spPr bwMode="auto">
          <a:xfrm>
            <a:off x="488950" y="231775"/>
            <a:ext cx="89281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3200" b="1">
                <a:solidFill>
                  <a:srgbClr val="0033CC"/>
                </a:solidFill>
                <a:latin typeface="Traditional Arabic" pitchFamily="18" charset="-78"/>
                <a:cs typeface="Traditional Arabic" pitchFamily="18" charset="-78"/>
              </a:rPr>
              <a:t>صيغة التطبيع الثالثة </a:t>
            </a:r>
            <a:r>
              <a:rPr lang="en-GB" sz="3200" b="1">
                <a:solidFill>
                  <a:srgbClr val="0033CC"/>
                </a:solidFill>
                <a:latin typeface="Traditional Arabic" pitchFamily="18" charset="-78"/>
                <a:cs typeface="Traditional Arabic" pitchFamily="18" charset="-78"/>
              </a:rPr>
              <a:t>NF</a:t>
            </a:r>
            <a:r>
              <a:rPr lang="ar-SA" sz="3200" b="1">
                <a:solidFill>
                  <a:srgbClr val="0033CC"/>
                </a:solidFill>
                <a:latin typeface="Traditional Arabic" pitchFamily="18" charset="-78"/>
                <a:cs typeface="Traditional Arabic" pitchFamily="18" charset="-78"/>
              </a:rPr>
              <a:t>3</a:t>
            </a:r>
            <a:endParaRPr lang="en-US" sz="3200" b="1">
              <a:solidFill>
                <a:srgbClr val="0033CC"/>
              </a:solidFill>
              <a:latin typeface="Traditional Arabic" pitchFamily="18" charset="-78"/>
              <a:cs typeface="Traditional Arabic" pitchFamily="18" charset="-78"/>
            </a:endParaRPr>
          </a:p>
        </p:txBody>
      </p:sp>
      <p:sp>
        <p:nvSpPr>
          <p:cNvPr id="16386"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r>
              <a:rPr lang="ar-SA" sz="2400">
                <a:latin typeface="Traditional Arabic" pitchFamily="18" charset="-78"/>
                <a:cs typeface="Traditional Arabic" pitchFamily="18" charset="-78"/>
              </a:rPr>
              <a:t>بعد إزالة الإعتمادية الجزئية، يمكننا الآن الانتقال إلى صيغة التطبيع الثالثة </a:t>
            </a:r>
            <a:r>
              <a:rPr lang="en-GB" sz="2400">
                <a:latin typeface="Traditional Arabic" pitchFamily="18" charset="-78"/>
                <a:cs typeface="Traditional Arabic" pitchFamily="18" charset="-78"/>
              </a:rPr>
              <a:t>3NF</a:t>
            </a:r>
            <a:r>
              <a:rPr lang="ar-SA" sz="2400">
                <a:latin typeface="Traditional Arabic" pitchFamily="18" charset="-78"/>
                <a:cs typeface="Traditional Arabic" pitchFamily="18" charset="-78"/>
              </a:rPr>
              <a:t>، والتي تقوم على اساس الإعتمادية المتعدية، في حالة وجود خاصية متعدية أي تعتمد على خاصية أخرى غير خاصية المفتاح الرئيسي نقوم بإزالتها من الجدول ووضعها في جدول جديدة مع نسخة من الخاصية التي اعتمدت عليها (أي المحدد لها).</a:t>
            </a:r>
          </a:p>
          <a:p>
            <a:pPr algn="just" rtl="1"/>
            <a:r>
              <a:rPr lang="ar-SA" sz="2400">
                <a:latin typeface="Traditional Arabic" pitchFamily="18" charset="-78"/>
                <a:cs typeface="Traditional Arabic" pitchFamily="18" charset="-78"/>
              </a:rPr>
              <a:t>نلقي نظرة على الإعتمادية الوظيفية المتعدية للجداول الثلاثة من جدول الطلبية نلاحظ أن الخاصيتان اسم الزبون وعنوان الزبون تعتمدان على خاصية رقم الزبون وليس على خاصية المفتاح رقم الطلبية وبالتالي تعتبران خاصيتان متعديتان.</a:t>
            </a:r>
            <a:endParaRPr lang="en-US" sz="2400">
              <a:latin typeface="Traditional Arabic" pitchFamily="18" charset="-78"/>
              <a:cs typeface="Traditional Arabic" pitchFamily="18" charset="-78"/>
            </a:endParaRPr>
          </a:p>
        </p:txBody>
      </p:sp>
      <p:pic>
        <p:nvPicPr>
          <p:cNvPr id="16387"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57300" y="3322638"/>
            <a:ext cx="5495925" cy="341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9" name="~PP3155.WAV">
            <a:hlinkClick r:id="" action="ppaction://media"/>
          </p:cNvPr>
          <p:cNvPicPr>
            <a:picLocks noRot="1" noChangeAspect="1" noChangeArrowheads="1"/>
          </p:cNvPicPr>
          <p:nvPr>
            <a:wavAudioFile r:embed="rId1" name="~PP3939.WAV"/>
          </p:nvPr>
        </p:nvPicPr>
        <p:blipFill>
          <a:blip r:embed="rId5">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638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638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2"/>
          <p:cNvSpPr txBox="1">
            <a:spLocks noChangeArrowheads="1"/>
          </p:cNvSpPr>
          <p:nvPr/>
        </p:nvSpPr>
        <p:spPr bwMode="auto">
          <a:xfrm>
            <a:off x="488950" y="231775"/>
            <a:ext cx="89281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ctr" rtl="1"/>
            <a:r>
              <a:rPr lang="ar-SA" sz="3200" b="1">
                <a:solidFill>
                  <a:srgbClr val="0033CC"/>
                </a:solidFill>
                <a:latin typeface="Traditional Arabic" pitchFamily="18" charset="-78"/>
                <a:cs typeface="Traditional Arabic" pitchFamily="18" charset="-78"/>
              </a:rPr>
              <a:t>صيغة التطبيع الثالثة </a:t>
            </a:r>
            <a:r>
              <a:rPr lang="en-GB" sz="3200" b="1">
                <a:solidFill>
                  <a:srgbClr val="0033CC"/>
                </a:solidFill>
                <a:latin typeface="Traditional Arabic" pitchFamily="18" charset="-78"/>
                <a:cs typeface="Traditional Arabic" pitchFamily="18" charset="-78"/>
              </a:rPr>
              <a:t>NF</a:t>
            </a:r>
            <a:r>
              <a:rPr lang="ar-SA" sz="3200" b="1">
                <a:solidFill>
                  <a:srgbClr val="0033CC"/>
                </a:solidFill>
                <a:latin typeface="Traditional Arabic" pitchFamily="18" charset="-78"/>
                <a:cs typeface="Traditional Arabic" pitchFamily="18" charset="-78"/>
              </a:rPr>
              <a:t>3</a:t>
            </a:r>
            <a:endParaRPr lang="en-US" sz="3200" b="1">
              <a:solidFill>
                <a:srgbClr val="0033CC"/>
              </a:solidFill>
              <a:latin typeface="Traditional Arabic" pitchFamily="18" charset="-78"/>
              <a:cs typeface="Traditional Arabic" pitchFamily="18" charset="-78"/>
            </a:endParaRPr>
          </a:p>
        </p:txBody>
      </p:sp>
      <p:sp>
        <p:nvSpPr>
          <p:cNvPr id="18434"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pitchFamily="34" charset="0"/>
              </a:defRPr>
            </a:lvl1pPr>
            <a:lvl2pPr marL="742950" indent="-285750">
              <a:defRPr>
                <a:solidFill>
                  <a:schemeClr val="tx1"/>
                </a:solidFill>
                <a:latin typeface="Calibri" pitchFamily="34" charset="0"/>
                <a:cs typeface="Arial" pitchFamily="34" charset="0"/>
              </a:defRPr>
            </a:lvl2pPr>
            <a:lvl3pPr marL="1143000" indent="-228600">
              <a:defRPr>
                <a:solidFill>
                  <a:schemeClr val="tx1"/>
                </a:solidFill>
                <a:latin typeface="Calibri" pitchFamily="34" charset="0"/>
                <a:cs typeface="Arial" pitchFamily="34" charset="0"/>
              </a:defRPr>
            </a:lvl3pPr>
            <a:lvl4pPr marL="1600200" indent="-228600">
              <a:defRPr>
                <a:solidFill>
                  <a:schemeClr val="tx1"/>
                </a:solidFill>
                <a:latin typeface="Calibri" pitchFamily="34" charset="0"/>
                <a:cs typeface="Arial" pitchFamily="34" charset="0"/>
              </a:defRPr>
            </a:lvl4pPr>
            <a:lvl5pPr marL="2057400" indent="-228600">
              <a:defRPr>
                <a:solidFill>
                  <a:schemeClr val="tx1"/>
                </a:solidFill>
                <a:latin typeface="Calibri" pitchFamily="34" charset="0"/>
                <a:cs typeface="Arial" pitchFamily="34" charset="0"/>
              </a:defRPr>
            </a:lvl5pPr>
            <a:lvl6pPr marL="2514600" indent="-228600" fontAlgn="base">
              <a:spcBef>
                <a:spcPct val="0"/>
              </a:spcBef>
              <a:spcAft>
                <a:spcPct val="0"/>
              </a:spcAft>
              <a:defRPr>
                <a:solidFill>
                  <a:schemeClr val="tx1"/>
                </a:solidFill>
                <a:latin typeface="Calibri" pitchFamily="34" charset="0"/>
                <a:cs typeface="Arial" pitchFamily="34" charset="0"/>
              </a:defRPr>
            </a:lvl6pPr>
            <a:lvl7pPr marL="2971800" indent="-228600" fontAlgn="base">
              <a:spcBef>
                <a:spcPct val="0"/>
              </a:spcBef>
              <a:spcAft>
                <a:spcPct val="0"/>
              </a:spcAft>
              <a:defRPr>
                <a:solidFill>
                  <a:schemeClr val="tx1"/>
                </a:solidFill>
                <a:latin typeface="Calibri" pitchFamily="34" charset="0"/>
                <a:cs typeface="Arial" pitchFamily="34" charset="0"/>
              </a:defRPr>
            </a:lvl7pPr>
            <a:lvl8pPr marL="3429000" indent="-228600" fontAlgn="base">
              <a:spcBef>
                <a:spcPct val="0"/>
              </a:spcBef>
              <a:spcAft>
                <a:spcPct val="0"/>
              </a:spcAft>
              <a:defRPr>
                <a:solidFill>
                  <a:schemeClr val="tx1"/>
                </a:solidFill>
                <a:latin typeface="Calibri" pitchFamily="34" charset="0"/>
                <a:cs typeface="Arial" pitchFamily="34" charset="0"/>
              </a:defRPr>
            </a:lvl8pPr>
            <a:lvl9pPr marL="3886200" indent="-228600" fontAlgn="base">
              <a:spcBef>
                <a:spcPct val="0"/>
              </a:spcBef>
              <a:spcAft>
                <a:spcPct val="0"/>
              </a:spcAft>
              <a:defRPr>
                <a:solidFill>
                  <a:schemeClr val="tx1"/>
                </a:solidFill>
                <a:latin typeface="Calibri" pitchFamily="34" charset="0"/>
                <a:cs typeface="Arial" pitchFamily="34" charset="0"/>
              </a:defRPr>
            </a:lvl9pPr>
          </a:lstStyle>
          <a:p>
            <a:pPr algn="just" rtl="1"/>
            <a:endParaRPr lang="ar-SA" sz="2400">
              <a:latin typeface="Traditional Arabic" pitchFamily="18" charset="-78"/>
              <a:cs typeface="Traditional Arabic" pitchFamily="18" charset="-78"/>
            </a:endParaRPr>
          </a:p>
          <a:p>
            <a:pPr algn="just" rtl="1"/>
            <a:endParaRPr lang="ar-SA" sz="2400">
              <a:latin typeface="Traditional Arabic" pitchFamily="18" charset="-78"/>
              <a:cs typeface="Traditional Arabic" pitchFamily="18" charset="-78"/>
            </a:endParaRPr>
          </a:p>
          <a:p>
            <a:pPr algn="just" rtl="1"/>
            <a:endParaRPr lang="ar-SA" sz="2400">
              <a:latin typeface="Traditional Arabic" pitchFamily="18" charset="-78"/>
              <a:cs typeface="Traditional Arabic" pitchFamily="18" charset="-78"/>
            </a:endParaRPr>
          </a:p>
          <a:p>
            <a:pPr algn="just" rtl="1"/>
            <a:endParaRPr lang="ar-SA" sz="2400">
              <a:latin typeface="Traditional Arabic" pitchFamily="18" charset="-78"/>
              <a:cs typeface="Traditional Arabic" pitchFamily="18" charset="-78"/>
            </a:endParaRPr>
          </a:p>
          <a:p>
            <a:pPr algn="just" rtl="1"/>
            <a:endParaRPr lang="ar-SA" sz="2400">
              <a:latin typeface="Traditional Arabic" pitchFamily="18" charset="-78"/>
              <a:cs typeface="Traditional Arabic" pitchFamily="18" charset="-78"/>
            </a:endParaRPr>
          </a:p>
          <a:p>
            <a:pPr algn="just" rtl="1"/>
            <a:r>
              <a:rPr lang="ar-SA" sz="2400">
                <a:latin typeface="Traditional Arabic" pitchFamily="18" charset="-78"/>
                <a:cs typeface="Traditional Arabic" pitchFamily="18" charset="-78"/>
              </a:rPr>
              <a:t>لتحويل جدول الطلبية  إلى </a:t>
            </a:r>
            <a:r>
              <a:rPr lang="en-US" sz="2400">
                <a:latin typeface="Traditional Arabic" pitchFamily="18" charset="-78"/>
                <a:cs typeface="Traditional Arabic" pitchFamily="18" charset="-78"/>
              </a:rPr>
              <a:t>NF</a:t>
            </a:r>
            <a:r>
              <a:rPr lang="ar-SA" sz="2400">
                <a:latin typeface="Traditional Arabic" pitchFamily="18" charset="-78"/>
                <a:cs typeface="Traditional Arabic" pitchFamily="18" charset="-78"/>
              </a:rPr>
              <a:t>3، نقوم بإزالة أي خاصية متعدية من جدول الطلبية ووضعها في جدول جديد مع نسخة من الخاصية المحدد لها (أي الخاصية المتعدية عليها). نقوم بإزالة الخاصيتان اسم الزبون وعنوان الزبون من جدول الطلبية ونقلهما مع نسخة من الخاصية المحددة لهم (رقم الزبون) ووضعها في جدول جديد باسم جدول الزبون.</a:t>
            </a:r>
            <a:endParaRPr lang="en-US" sz="2400">
              <a:latin typeface="Traditional Arabic" pitchFamily="18" charset="-78"/>
              <a:cs typeface="Traditional Arabic" pitchFamily="18" charset="-78"/>
            </a:endParaRPr>
          </a:p>
        </p:txBody>
      </p:sp>
      <p:pic>
        <p:nvPicPr>
          <p:cNvPr id="18435" name="Picture 3"/>
          <p:cNvPicPr>
            <a:picLocks noChangeAspect="1"/>
          </p:cNvPicPr>
          <p:nvPr/>
        </p:nvPicPr>
        <p:blipFill>
          <a:blip r:embed="rId4">
            <a:extLst>
              <a:ext uri="{28A0092B-C50C-407E-A947-70E740481C1C}">
                <a14:useLocalDpi xmlns:a14="http://schemas.microsoft.com/office/drawing/2010/main" val="0"/>
              </a:ext>
            </a:extLst>
          </a:blip>
          <a:srcRect l="7664" t="55000" r="14313"/>
          <a:stretch>
            <a:fillRect/>
          </a:stretch>
        </p:blipFill>
        <p:spPr bwMode="auto">
          <a:xfrm>
            <a:off x="2808288" y="1098550"/>
            <a:ext cx="4289425" cy="1538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6" name="Picture 4"/>
          <p:cNvPicPr>
            <a:picLocks noChangeAspect="1"/>
          </p:cNvPicPr>
          <p:nvPr/>
        </p:nvPicPr>
        <p:blipFill>
          <a:blip r:embed="rId5">
            <a:extLst>
              <a:ext uri="{28A0092B-C50C-407E-A947-70E740481C1C}">
                <a14:useLocalDpi xmlns:a14="http://schemas.microsoft.com/office/drawing/2010/main" val="0"/>
              </a:ext>
            </a:extLst>
          </a:blip>
          <a:srcRect r="53915"/>
          <a:stretch>
            <a:fillRect/>
          </a:stretch>
        </p:blipFill>
        <p:spPr bwMode="auto">
          <a:xfrm>
            <a:off x="1497013" y="4525963"/>
            <a:ext cx="2736850" cy="171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7" name="Picture 5"/>
          <p:cNvPicPr>
            <a:picLocks noChangeAspect="1"/>
          </p:cNvPicPr>
          <p:nvPr/>
        </p:nvPicPr>
        <p:blipFill>
          <a:blip r:embed="rId5">
            <a:extLst>
              <a:ext uri="{28A0092B-C50C-407E-A947-70E740481C1C}">
                <a14:useLocalDpi xmlns:a14="http://schemas.microsoft.com/office/drawing/2010/main" val="0"/>
              </a:ext>
            </a:extLst>
          </a:blip>
          <a:srcRect l="52466"/>
          <a:stretch>
            <a:fillRect/>
          </a:stretch>
        </p:blipFill>
        <p:spPr bwMode="auto">
          <a:xfrm>
            <a:off x="5618163" y="4525963"/>
            <a:ext cx="2822575" cy="171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9" name="~PP3171.WAV">
            <a:hlinkClick r:id="" action="ppaction://media"/>
          </p:cNvPr>
          <p:cNvPicPr>
            <a:picLocks noRot="1" noChangeAspect="1" noChangeArrowheads="1"/>
          </p:cNvPicPr>
          <p:nvPr>
            <a:wavAudioFile r:embed="rId1" name="~PP3093.WAV"/>
          </p:nvPr>
        </p:nvPicPr>
        <p:blipFill>
          <a:blip r:embed="rId6">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1843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18439"/>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سمة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21171</TotalTime>
  <Words>622</Words>
  <Application>Microsoft Office PowerPoint</Application>
  <PresentationFormat>A4 Paper (210x297 mm)</PresentationFormat>
  <Paragraphs>64</Paragraphs>
  <Slides>12</Slides>
  <Notes>10</Notes>
  <HiddenSlides>0</HiddenSlides>
  <MMClips>12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Calibri</vt:lpstr>
      <vt:lpstr>Arial</vt:lpstr>
      <vt:lpstr>PT Bold Heading</vt:lpstr>
      <vt:lpstr>Traditional Arabic</vt:lpstr>
      <vt:lpstr>Wingdings 3</vt:lpstr>
      <vt:lpstr>Century Schoolbook</vt:lpstr>
      <vt:lpstr>Aharoni</vt:lpstr>
      <vt:lpstr>Office Theme</vt:lpstr>
      <vt:lpstr>جامعة طرابلس كلية تقنية المعلومات</vt:lpstr>
      <vt:lpstr>مواضيع المحاضرة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Toshiba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Hassan;Rudwan</dc:creator>
  <cp:lastModifiedBy>Hassan</cp:lastModifiedBy>
  <cp:revision>1343</cp:revision>
  <dcterms:created xsi:type="dcterms:W3CDTF">2012-11-26T07:16:59Z</dcterms:created>
  <dcterms:modified xsi:type="dcterms:W3CDTF">2021-05-20T17:19:06Z</dcterms:modified>
</cp:coreProperties>
</file>

<file path=docProps/thumbnail.jpeg>
</file>